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2" r:id="rId2"/>
    <p:sldId id="299" r:id="rId3"/>
    <p:sldId id="291" r:id="rId4"/>
    <p:sldId id="280" r:id="rId5"/>
    <p:sldId id="281" r:id="rId6"/>
    <p:sldId id="298" r:id="rId7"/>
    <p:sldId id="288" r:id="rId8"/>
    <p:sldId id="257" r:id="rId9"/>
    <p:sldId id="258" r:id="rId10"/>
    <p:sldId id="259" r:id="rId11"/>
    <p:sldId id="260" r:id="rId12"/>
    <p:sldId id="261" r:id="rId13"/>
    <p:sldId id="264" r:id="rId14"/>
    <p:sldId id="267" r:id="rId15"/>
    <p:sldId id="268" r:id="rId16"/>
    <p:sldId id="269" r:id="rId17"/>
    <p:sldId id="270" r:id="rId18"/>
    <p:sldId id="277" r:id="rId19"/>
    <p:sldId id="271" r:id="rId20"/>
    <p:sldId id="272" r:id="rId21"/>
    <p:sldId id="273" r:id="rId22"/>
    <p:sldId id="274" r:id="rId23"/>
    <p:sldId id="278" r:id="rId24"/>
    <p:sldId id="285" r:id="rId25"/>
    <p:sldId id="297" r:id="rId26"/>
    <p:sldId id="293" r:id="rId27"/>
    <p:sldId id="294" r:id="rId28"/>
    <p:sldId id="295" r:id="rId29"/>
    <p:sldId id="279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Isosceles%20Triangle%20Theorem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activity-inequality%20by%20Manasi.mp4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Congruency%20in%20Real%20Life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10600" cy="1295400"/>
          </a:xfrm>
        </p:spPr>
        <p:txBody>
          <a:bodyPr/>
          <a:lstStyle/>
          <a:p>
            <a:pPr algn="ctr"/>
            <a:r>
              <a:rPr sz="6000" smtClean="0"/>
              <a:t> 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600" dirty="0" smtClean="0">
                <a:solidFill>
                  <a:srgbClr val="FFFF00"/>
                </a:solidFill>
              </a:rPr>
              <a:t> </a:t>
            </a:r>
            <a:endParaRPr lang="en-US" sz="6500" dirty="0" smtClean="0">
              <a:solidFill>
                <a:srgbClr val="FFFF00"/>
              </a:solidFill>
            </a:endParaRPr>
          </a:p>
          <a:p>
            <a:pPr algn="ctr"/>
            <a:endParaRPr lang="en-US" sz="51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6700" dirty="0" smtClean="0"/>
              <a:t>CLASS-IX</a:t>
            </a:r>
          </a:p>
          <a:p>
            <a:pPr algn="ctr"/>
            <a:r>
              <a:rPr lang="en-US" sz="6700" dirty="0" smtClean="0"/>
              <a:t>SUB- MATHEMATICS</a:t>
            </a:r>
          </a:p>
          <a:p>
            <a:pPr algn="ctr"/>
            <a:r>
              <a:rPr lang="en-US" sz="6700" dirty="0" smtClean="0"/>
              <a:t>TOPIC:   TRIANGLES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2900" dirty="0" smtClean="0">
                <a:solidFill>
                  <a:schemeClr val="bg1"/>
                </a:solidFill>
              </a:rPr>
              <a:t> </a:t>
            </a:r>
            <a:endParaRPr lang="en-US" sz="29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30" name="Rectangle 830"/>
          <p:cNvSpPr>
            <a:spLocks noChangeArrowheads="1"/>
          </p:cNvSpPr>
          <p:nvPr/>
        </p:nvSpPr>
        <p:spPr bwMode="auto">
          <a:xfrm>
            <a:off x="-7620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 you need </a:t>
            </a:r>
            <a:r>
              <a:rPr lang="en-US" altLang="en-US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all six ?</a:t>
            </a:r>
            <a:endParaRPr lang="en-US" altLang="en-US"/>
          </a:p>
        </p:txBody>
      </p:sp>
      <p:sp>
        <p:nvSpPr>
          <p:cNvPr id="14339" name="Rectangle 832"/>
          <p:cNvSpPr>
            <a:spLocks noChangeArrowheads="1"/>
          </p:cNvSpPr>
          <p:nvPr/>
        </p:nvSpPr>
        <p:spPr bwMode="auto">
          <a:xfrm rot="-1440000">
            <a:off x="7923213" y="5846763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altLang="en-US" sz="180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40" name="Picture 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819400"/>
            <a:ext cx="37338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834"/>
          <p:cNvSpPr>
            <a:spLocks/>
          </p:cNvSpPr>
          <p:nvPr/>
        </p:nvSpPr>
        <p:spPr bwMode="auto">
          <a:xfrm>
            <a:off x="4267200" y="1295400"/>
            <a:ext cx="2514600" cy="1371600"/>
          </a:xfrm>
          <a:prstGeom prst="wedgeRoundRectCallout">
            <a:avLst>
              <a:gd name="adj1" fmla="val -41227"/>
              <a:gd name="adj2" fmla="val 87616"/>
              <a:gd name="adj3" fmla="val 16667"/>
            </a:avLst>
          </a:prstGeom>
          <a:solidFill>
            <a:srgbClr val="FFE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7200" b="1">
                <a:solidFill>
                  <a:srgbClr val="703DFF"/>
                </a:solidFill>
                <a:latin typeface="Comic Sans MS" pitchFamily="66" charset="0"/>
              </a:rPr>
              <a:t>NO !</a:t>
            </a:r>
            <a:endParaRPr lang="en-US" altLang="en-US"/>
          </a:p>
        </p:txBody>
      </p:sp>
      <p:grpSp>
        <p:nvGrpSpPr>
          <p:cNvPr id="2" name="Group -664"/>
          <p:cNvGrpSpPr>
            <a:grpSpLocks/>
          </p:cNvGrpSpPr>
          <p:nvPr/>
        </p:nvGrpSpPr>
        <p:grpSpPr bwMode="auto">
          <a:xfrm>
            <a:off x="6248400" y="4191000"/>
            <a:ext cx="2133600" cy="2392363"/>
            <a:chOff x="3936" y="2640"/>
            <a:chExt cx="1344" cy="1507"/>
          </a:xfrm>
        </p:grpSpPr>
        <p:sp>
          <p:nvSpPr>
            <p:cNvPr id="14343" name="Rectangle 836"/>
            <p:cNvSpPr>
              <a:spLocks/>
            </p:cNvSpPr>
            <p:nvPr/>
          </p:nvSpPr>
          <p:spPr bwMode="auto">
            <a:xfrm>
              <a:off x="3936" y="2642"/>
              <a:ext cx="1344" cy="15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altLang="en-US" sz="2800" b="1">
                <a:latin typeface="Comic Sans MS" pitchFamily="66" charset="0"/>
              </a:endParaRPr>
            </a:p>
            <a:p>
              <a:pPr algn="ctr"/>
              <a:r>
                <a:rPr lang="en-US" altLang="en-US" sz="2800" b="1">
                  <a:latin typeface="Comic Sans MS" pitchFamily="66" charset="0"/>
                </a:rPr>
                <a:t>SSS</a:t>
              </a:r>
              <a:endParaRPr lang="en-US" altLang="en-US"/>
            </a:p>
            <a:p>
              <a:pPr algn="ctr"/>
              <a:r>
                <a:rPr lang="en-US" altLang="en-US" sz="2800" b="1">
                  <a:latin typeface="Comic Sans MS" pitchFamily="66" charset="0"/>
                </a:rPr>
                <a:t>SAS</a:t>
              </a:r>
              <a:endParaRPr lang="en-US" altLang="en-US"/>
            </a:p>
            <a:p>
              <a:pPr algn="ctr"/>
              <a:r>
                <a:rPr lang="en-US" altLang="en-US" sz="2800" b="1">
                  <a:latin typeface="Comic Sans MS" pitchFamily="66" charset="0"/>
                </a:rPr>
                <a:t>ASA</a:t>
              </a:r>
              <a:endParaRPr lang="en-US" altLang="en-US"/>
            </a:p>
            <a:p>
              <a:pPr algn="ctr"/>
              <a:r>
                <a:rPr lang="en-US" altLang="en-US" sz="2800" b="1">
                  <a:latin typeface="Comic Sans MS" pitchFamily="66" charset="0"/>
                </a:rPr>
                <a:t>AAS</a:t>
              </a:r>
              <a:endParaRPr lang="en-US" altLang="en-US"/>
            </a:p>
            <a:p>
              <a:pPr algn="ctr"/>
              <a:endParaRPr lang="en-US" altLang="en-US" sz="1000" b="1">
                <a:latin typeface="Comic Sans MS" pitchFamily="66" charset="0"/>
              </a:endParaRPr>
            </a:p>
          </p:txBody>
        </p:sp>
        <p:sp>
          <p:nvSpPr>
            <p:cNvPr id="14344" name="Line 838"/>
            <p:cNvSpPr>
              <a:spLocks noChangeShapeType="1"/>
            </p:cNvSpPr>
            <p:nvPr/>
          </p:nvSpPr>
          <p:spPr bwMode="auto">
            <a:xfrm>
              <a:off x="3936" y="3216"/>
              <a:ext cx="1296" cy="0"/>
            </a:xfrm>
            <a:prstGeom prst="line">
              <a:avLst/>
            </a:prstGeom>
            <a:noFill/>
            <a:ln w="9525">
              <a:solidFill>
                <a:srgbClr val="E9A2E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840"/>
            <p:cNvSpPr>
              <a:spLocks noChangeShapeType="1"/>
            </p:cNvSpPr>
            <p:nvPr/>
          </p:nvSpPr>
          <p:spPr bwMode="auto">
            <a:xfrm>
              <a:off x="3936" y="3456"/>
              <a:ext cx="1296" cy="0"/>
            </a:xfrm>
            <a:prstGeom prst="line">
              <a:avLst/>
            </a:prstGeom>
            <a:noFill/>
            <a:ln w="9525">
              <a:solidFill>
                <a:srgbClr val="E9A2E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842"/>
            <p:cNvSpPr>
              <a:spLocks noChangeShapeType="1"/>
            </p:cNvSpPr>
            <p:nvPr/>
          </p:nvSpPr>
          <p:spPr bwMode="auto">
            <a:xfrm>
              <a:off x="3936" y="3744"/>
              <a:ext cx="1296" cy="0"/>
            </a:xfrm>
            <a:prstGeom prst="line">
              <a:avLst/>
            </a:prstGeom>
            <a:noFill/>
            <a:ln w="9525">
              <a:solidFill>
                <a:srgbClr val="E9A2E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844"/>
            <p:cNvSpPr>
              <a:spLocks noChangeShapeType="1"/>
            </p:cNvSpPr>
            <p:nvPr/>
          </p:nvSpPr>
          <p:spPr bwMode="auto">
            <a:xfrm>
              <a:off x="3936" y="4032"/>
              <a:ext cx="1296" cy="0"/>
            </a:xfrm>
            <a:prstGeom prst="line">
              <a:avLst/>
            </a:prstGeom>
            <a:noFill/>
            <a:ln w="9525">
              <a:solidFill>
                <a:srgbClr val="E9A2E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846"/>
            <p:cNvSpPr>
              <a:spLocks noChangeShapeType="1"/>
            </p:cNvSpPr>
            <p:nvPr/>
          </p:nvSpPr>
          <p:spPr bwMode="auto">
            <a:xfrm>
              <a:off x="3936" y="2928"/>
              <a:ext cx="1296" cy="0"/>
            </a:xfrm>
            <a:prstGeom prst="line">
              <a:avLst/>
            </a:prstGeom>
            <a:noFill/>
            <a:ln w="9525">
              <a:solidFill>
                <a:srgbClr val="E9A2E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848"/>
            <p:cNvSpPr>
              <a:spLocks noChangeShapeType="1"/>
            </p:cNvSpPr>
            <p:nvPr/>
          </p:nvSpPr>
          <p:spPr bwMode="auto">
            <a:xfrm>
              <a:off x="4176" y="2640"/>
              <a:ext cx="0" cy="1488"/>
            </a:xfrm>
            <a:prstGeom prst="line">
              <a:avLst/>
            </a:prstGeom>
            <a:noFill/>
            <a:ln w="9525">
              <a:solidFill>
                <a:srgbClr val="E9A2E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Oval 850"/>
            <p:cNvSpPr>
              <a:spLocks/>
            </p:cNvSpPr>
            <p:nvPr/>
          </p:nvSpPr>
          <p:spPr bwMode="auto">
            <a:xfrm>
              <a:off x="4032" y="2832"/>
              <a:ext cx="48" cy="4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Oval 852"/>
            <p:cNvSpPr>
              <a:spLocks/>
            </p:cNvSpPr>
            <p:nvPr/>
          </p:nvSpPr>
          <p:spPr bwMode="auto">
            <a:xfrm>
              <a:off x="4032" y="3408"/>
              <a:ext cx="48" cy="4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Oval 854"/>
            <p:cNvSpPr>
              <a:spLocks/>
            </p:cNvSpPr>
            <p:nvPr/>
          </p:nvSpPr>
          <p:spPr bwMode="auto">
            <a:xfrm>
              <a:off x="4032" y="3936"/>
              <a:ext cx="48" cy="4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60" name="Rectangle 860"/>
          <p:cNvSpPr>
            <a:spLocks noChangeArrowheads="1"/>
          </p:cNvSpPr>
          <p:nvPr/>
        </p:nvSpPr>
        <p:spPr bwMode="auto">
          <a:xfrm>
            <a:off x="-30480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Side-Side-Side (SSS)</a:t>
            </a:r>
            <a:endParaRPr lang="en-US" altLang="en-US"/>
          </a:p>
        </p:txBody>
      </p:sp>
      <p:sp>
        <p:nvSpPr>
          <p:cNvPr id="15363" name="Rectangle 862"/>
          <p:cNvSpPr>
            <a:spLocks noChangeArrowheads="1"/>
          </p:cNvSpPr>
          <p:nvPr/>
        </p:nvSpPr>
        <p:spPr bwMode="auto">
          <a:xfrm rot="-1440000">
            <a:off x="7923213" y="5846763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altLang="en-US" sz="18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" name="Group -658"/>
          <p:cNvGrpSpPr>
            <a:grpSpLocks/>
          </p:cNvGrpSpPr>
          <p:nvPr/>
        </p:nvGrpSpPr>
        <p:grpSpPr bwMode="auto">
          <a:xfrm>
            <a:off x="304800" y="1219200"/>
            <a:ext cx="7772400" cy="4191000"/>
            <a:chOff x="192" y="768"/>
            <a:chExt cx="4896" cy="2640"/>
          </a:xfrm>
        </p:grpSpPr>
        <p:sp>
          <p:nvSpPr>
            <p:cNvPr id="15371" name="Rectangle 864"/>
            <p:cNvSpPr>
              <a:spLocks/>
            </p:cNvSpPr>
            <p:nvPr/>
          </p:nvSpPr>
          <p:spPr bwMode="auto">
            <a:xfrm>
              <a:off x="192" y="768"/>
              <a:ext cx="4896" cy="26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Rectangle 866"/>
            <p:cNvSpPr>
              <a:spLocks noChangeArrowheads="1"/>
            </p:cNvSpPr>
            <p:nvPr/>
          </p:nvSpPr>
          <p:spPr bwMode="auto">
            <a:xfrm>
              <a:off x="336" y="2008"/>
              <a:ext cx="2016" cy="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spcBef>
                  <a:spcPct val="30000"/>
                </a:spcBef>
                <a:buFontTx/>
                <a:buAutoNum type="arabicPeriod"/>
              </a:pPr>
              <a:r>
                <a:rPr lang="en-US" altLang="en-US" sz="3600" b="1">
                  <a:solidFill>
                    <a:srgbClr val="703DFF"/>
                  </a:solidFill>
                  <a:latin typeface="Comic Sans MS" pitchFamily="66" charset="0"/>
                </a:rPr>
                <a:t>  AB </a:t>
              </a:r>
              <a:r>
                <a:rPr lang="en-US" altLang="en-US" sz="3600" b="1">
                  <a:latin typeface="Comic Sans MS" pitchFamily="66" charset="0"/>
                  <a:sym typeface="Symbol" pitchFamily="18" charset="2"/>
                </a:rPr>
                <a:t></a:t>
              </a:r>
              <a:r>
                <a:rPr lang="en-US" altLang="en-US" sz="3600" b="1">
                  <a:solidFill>
                    <a:srgbClr val="703DFF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n-US" altLang="en-US" sz="3600" b="1">
                  <a:solidFill>
                    <a:srgbClr val="FF0000"/>
                  </a:solidFill>
                  <a:latin typeface="Comic Sans MS" pitchFamily="66" charset="0"/>
                </a:rPr>
                <a:t>DE</a:t>
              </a:r>
              <a:endParaRPr lang="en-US" altLang="en-US"/>
            </a:p>
            <a:p>
              <a:pPr marL="457200" indent="-457200">
                <a:spcBef>
                  <a:spcPct val="30000"/>
                </a:spcBef>
                <a:buFontTx/>
                <a:buAutoNum type="arabicPeriod"/>
              </a:pPr>
              <a:r>
                <a:rPr lang="en-US" altLang="en-US" sz="3600" b="1">
                  <a:solidFill>
                    <a:srgbClr val="703DFF"/>
                  </a:solidFill>
                  <a:latin typeface="Comic Sans MS" pitchFamily="66" charset="0"/>
                </a:rPr>
                <a:t>  BC </a:t>
              </a:r>
              <a:r>
                <a:rPr lang="en-US" altLang="en-US" sz="3600" b="1">
                  <a:latin typeface="Comic Sans MS" pitchFamily="66" charset="0"/>
                  <a:sym typeface="Symbol" pitchFamily="18" charset="2"/>
                </a:rPr>
                <a:t></a:t>
              </a:r>
              <a:r>
                <a:rPr lang="en-US" altLang="en-US" sz="3600" b="1">
                  <a:solidFill>
                    <a:srgbClr val="703DFF"/>
                  </a:solidFill>
                  <a:latin typeface="Comic Sans MS" pitchFamily="66" charset="0"/>
                </a:rPr>
                <a:t> </a:t>
              </a:r>
              <a:r>
                <a:rPr lang="en-US" altLang="en-US" sz="3600" b="1">
                  <a:solidFill>
                    <a:srgbClr val="FF0000"/>
                  </a:solidFill>
                  <a:latin typeface="Comic Sans MS" pitchFamily="66" charset="0"/>
                </a:rPr>
                <a:t>EF</a:t>
              </a:r>
              <a:endParaRPr lang="en-US" altLang="en-US"/>
            </a:p>
            <a:p>
              <a:pPr marL="457200" indent="-457200">
                <a:spcBef>
                  <a:spcPct val="30000"/>
                </a:spcBef>
                <a:buFontTx/>
                <a:buAutoNum type="arabicPeriod"/>
              </a:pPr>
              <a:r>
                <a:rPr lang="en-US" altLang="en-US" sz="3600" b="1">
                  <a:solidFill>
                    <a:srgbClr val="703DFF"/>
                  </a:solidFill>
                  <a:latin typeface="Comic Sans MS" pitchFamily="66" charset="0"/>
                </a:rPr>
                <a:t>  AC </a:t>
              </a:r>
              <a:r>
                <a:rPr lang="en-US" altLang="en-US" sz="3600" b="1">
                  <a:latin typeface="Comic Sans MS" pitchFamily="66" charset="0"/>
                  <a:sym typeface="Symbol" pitchFamily="18" charset="2"/>
                </a:rPr>
                <a:t></a:t>
              </a:r>
              <a:r>
                <a:rPr lang="en-US" altLang="en-US" sz="3600" b="1">
                  <a:solidFill>
                    <a:srgbClr val="703DFF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n-US" altLang="en-US" sz="3600" b="1">
                  <a:solidFill>
                    <a:srgbClr val="FF0000"/>
                  </a:solidFill>
                  <a:latin typeface="Comic Sans MS" pitchFamily="66" charset="0"/>
                  <a:sym typeface="Symbol" pitchFamily="18" charset="2"/>
                </a:rPr>
                <a:t>DF</a:t>
              </a:r>
              <a:endParaRPr lang="en-US" altLang="en-US"/>
            </a:p>
          </p:txBody>
        </p:sp>
        <p:sp>
          <p:nvSpPr>
            <p:cNvPr id="15373" name="AutoShape 868"/>
            <p:cNvSpPr>
              <a:spLocks/>
            </p:cNvSpPr>
            <p:nvPr/>
          </p:nvSpPr>
          <p:spPr bwMode="auto">
            <a:xfrm>
              <a:off x="2160" y="2400"/>
              <a:ext cx="768" cy="480"/>
            </a:xfrm>
            <a:prstGeom prst="rightArrow">
              <a:avLst>
                <a:gd name="adj1" fmla="val 50000"/>
                <a:gd name="adj2" fmla="val 40000"/>
              </a:avLst>
            </a:prstGeom>
            <a:solidFill>
              <a:srgbClr val="E38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Rectangle 870"/>
            <p:cNvSpPr>
              <a:spLocks noChangeArrowheads="1"/>
            </p:cNvSpPr>
            <p:nvPr/>
          </p:nvSpPr>
          <p:spPr bwMode="auto">
            <a:xfrm>
              <a:off x="2928" y="2400"/>
              <a:ext cx="21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B200"/>
                  </a:solidFill>
                  <a:latin typeface="Comic Sans MS" pitchFamily="66" charset="0"/>
                  <a:sym typeface="Symbol" pitchFamily="18" charset="2"/>
                </a:rPr>
                <a:t>ABC </a:t>
              </a:r>
              <a:r>
                <a:rPr lang="en-US" altLang="en-US" sz="3600">
                  <a:solidFill>
                    <a:srgbClr val="00B200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n-US" altLang="en-US" sz="3600" b="1">
                  <a:solidFill>
                    <a:srgbClr val="00B200"/>
                  </a:solidFill>
                  <a:latin typeface="Comic Sans MS" pitchFamily="66" charset="0"/>
                  <a:sym typeface="Symbol" pitchFamily="18" charset="2"/>
                </a:rPr>
                <a:t></a:t>
              </a:r>
              <a:r>
                <a:rPr lang="en-US" altLang="en-US" sz="3600">
                  <a:solidFill>
                    <a:srgbClr val="00B200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n-US" altLang="en-US" sz="3600" b="1">
                  <a:solidFill>
                    <a:srgbClr val="00B200"/>
                  </a:solidFill>
                  <a:latin typeface="Comic Sans MS" pitchFamily="66" charset="0"/>
                  <a:sym typeface="Symbol" pitchFamily="18" charset="2"/>
                </a:rPr>
                <a:t>DEF</a:t>
              </a:r>
              <a:endParaRPr lang="en-US" altLang="en-US"/>
            </a:p>
          </p:txBody>
        </p:sp>
        <p:grpSp>
          <p:nvGrpSpPr>
            <p:cNvPr id="3" name="Group -656"/>
            <p:cNvGrpSpPr>
              <a:grpSpLocks/>
            </p:cNvGrpSpPr>
            <p:nvPr/>
          </p:nvGrpSpPr>
          <p:grpSpPr bwMode="auto">
            <a:xfrm>
              <a:off x="1344" y="864"/>
              <a:ext cx="1342" cy="1109"/>
              <a:chOff x="3579" y="1003"/>
              <a:chExt cx="1342" cy="1109"/>
            </a:xfrm>
          </p:grpSpPr>
          <p:sp>
            <p:nvSpPr>
              <p:cNvPr id="15395" name="Rectangle 872"/>
              <p:cNvSpPr>
                <a:spLocks noChangeArrowheads="1"/>
              </p:cNvSpPr>
              <p:nvPr/>
            </p:nvSpPr>
            <p:spPr bwMode="auto">
              <a:xfrm rot="420000">
                <a:off x="3654" y="1026"/>
                <a:ext cx="12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600"/>
                  <a:t> </a:t>
                </a:r>
                <a:endParaRPr lang="en-US" altLang="en-US"/>
              </a:p>
            </p:txBody>
          </p:sp>
          <p:sp>
            <p:nvSpPr>
              <p:cNvPr id="15396" name="Rectangle 874"/>
              <p:cNvSpPr>
                <a:spLocks noChangeArrowheads="1"/>
              </p:cNvSpPr>
              <p:nvPr/>
            </p:nvSpPr>
            <p:spPr bwMode="auto">
              <a:xfrm rot="420000">
                <a:off x="3821" y="1073"/>
                <a:ext cx="13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600"/>
                  <a:t> </a:t>
                </a:r>
                <a:endParaRPr lang="en-US" altLang="en-US"/>
              </a:p>
            </p:txBody>
          </p:sp>
          <p:sp>
            <p:nvSpPr>
              <p:cNvPr id="15397" name="Rectangle 876"/>
              <p:cNvSpPr>
                <a:spLocks noChangeArrowheads="1"/>
              </p:cNvSpPr>
              <p:nvPr/>
            </p:nvSpPr>
            <p:spPr bwMode="auto">
              <a:xfrm rot="420000">
                <a:off x="3811" y="1161"/>
                <a:ext cx="12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600"/>
                  <a:t> </a:t>
                </a:r>
                <a:endParaRPr lang="en-US" altLang="en-US"/>
              </a:p>
            </p:txBody>
          </p:sp>
          <p:sp>
            <p:nvSpPr>
              <p:cNvPr id="15398" name="Rectangle 878"/>
              <p:cNvSpPr>
                <a:spLocks noChangeArrowheads="1"/>
              </p:cNvSpPr>
              <p:nvPr/>
            </p:nvSpPr>
            <p:spPr bwMode="auto">
              <a:xfrm rot="420000">
                <a:off x="3798" y="1259"/>
                <a:ext cx="13" cy="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600">
                    <a:solidFill>
                      <a:srgbClr val="703DFF"/>
                    </a:solidFill>
                  </a:rPr>
                  <a:t> </a:t>
                </a:r>
                <a:endParaRPr lang="en-US" altLang="en-US"/>
              </a:p>
            </p:txBody>
          </p:sp>
          <p:grpSp>
            <p:nvGrpSpPr>
              <p:cNvPr id="4" name="Group -654"/>
              <p:cNvGrpSpPr>
                <a:grpSpLocks/>
              </p:cNvGrpSpPr>
              <p:nvPr/>
            </p:nvGrpSpPr>
            <p:grpSpPr bwMode="auto">
              <a:xfrm rot="420000">
                <a:off x="3767" y="1311"/>
                <a:ext cx="844" cy="609"/>
                <a:chOff x="4105" y="2050"/>
                <a:chExt cx="584" cy="370"/>
              </a:xfrm>
            </p:grpSpPr>
            <p:sp>
              <p:nvSpPr>
                <p:cNvPr id="15412" name="Line 880"/>
                <p:cNvSpPr>
                  <a:spLocks noChangeShapeType="1"/>
                </p:cNvSpPr>
                <p:nvPr/>
              </p:nvSpPr>
              <p:spPr bwMode="auto">
                <a:xfrm flipV="1">
                  <a:off x="4105" y="2050"/>
                  <a:ext cx="146" cy="365"/>
                </a:xfrm>
                <a:prstGeom prst="line">
                  <a:avLst/>
                </a:prstGeom>
                <a:noFill/>
                <a:ln w="28575" cap="rnd">
                  <a:solidFill>
                    <a:srgbClr val="703D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3" name="Line 882"/>
                <p:cNvSpPr>
                  <a:spLocks noChangeShapeType="1"/>
                </p:cNvSpPr>
                <p:nvPr/>
              </p:nvSpPr>
              <p:spPr bwMode="auto">
                <a:xfrm>
                  <a:off x="4105" y="2419"/>
                  <a:ext cx="584" cy="1"/>
                </a:xfrm>
                <a:prstGeom prst="line">
                  <a:avLst/>
                </a:prstGeom>
                <a:noFill/>
                <a:ln w="28575" cap="rnd">
                  <a:solidFill>
                    <a:srgbClr val="703D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4" name="Line 884"/>
                <p:cNvSpPr>
                  <a:spLocks noChangeShapeType="1"/>
                </p:cNvSpPr>
                <p:nvPr/>
              </p:nvSpPr>
              <p:spPr bwMode="auto">
                <a:xfrm>
                  <a:off x="4251" y="2054"/>
                  <a:ext cx="438" cy="365"/>
                </a:xfrm>
                <a:prstGeom prst="line">
                  <a:avLst/>
                </a:prstGeom>
                <a:noFill/>
                <a:ln w="28575" cap="rnd">
                  <a:solidFill>
                    <a:srgbClr val="703D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00" name="Rectangle 886"/>
              <p:cNvSpPr>
                <a:spLocks noChangeArrowheads="1"/>
              </p:cNvSpPr>
              <p:nvPr/>
            </p:nvSpPr>
            <p:spPr bwMode="auto">
              <a:xfrm rot="420000">
                <a:off x="4583" y="1911"/>
                <a:ext cx="13" cy="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600"/>
                  <a:t> </a:t>
                </a:r>
                <a:endParaRPr lang="en-US" altLang="en-US"/>
              </a:p>
            </p:txBody>
          </p:sp>
          <p:sp>
            <p:nvSpPr>
              <p:cNvPr id="15401" name="Rectangle 888"/>
              <p:cNvSpPr>
                <a:spLocks noChangeArrowheads="1"/>
              </p:cNvSpPr>
              <p:nvPr/>
            </p:nvSpPr>
            <p:spPr bwMode="auto">
              <a:xfrm rot="420000">
                <a:off x="3970" y="1104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000" b="1">
                    <a:solidFill>
                      <a:srgbClr val="703DFF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15402" name="Rectangle 890"/>
              <p:cNvSpPr>
                <a:spLocks noChangeArrowheads="1"/>
              </p:cNvSpPr>
              <p:nvPr/>
            </p:nvSpPr>
            <p:spPr bwMode="auto">
              <a:xfrm rot="420000">
                <a:off x="3579" y="1728"/>
                <a:ext cx="11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000" b="1">
                    <a:solidFill>
                      <a:srgbClr val="703DFF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15403" name="Rectangle 892"/>
              <p:cNvSpPr>
                <a:spLocks noChangeArrowheads="1"/>
              </p:cNvSpPr>
              <p:nvPr/>
            </p:nvSpPr>
            <p:spPr bwMode="auto">
              <a:xfrm rot="420000">
                <a:off x="3675" y="1788"/>
                <a:ext cx="17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/>
                  <a:t> </a:t>
                </a:r>
                <a:endParaRPr lang="en-US" altLang="en-US"/>
              </a:p>
            </p:txBody>
          </p:sp>
          <p:sp>
            <p:nvSpPr>
              <p:cNvPr id="15404" name="Rectangle 894"/>
              <p:cNvSpPr>
                <a:spLocks noChangeArrowheads="1"/>
              </p:cNvSpPr>
              <p:nvPr/>
            </p:nvSpPr>
            <p:spPr bwMode="auto">
              <a:xfrm rot="420000">
                <a:off x="4608" y="1920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000" b="1">
                    <a:solidFill>
                      <a:srgbClr val="703DFF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15405" name="Rectangle 896"/>
              <p:cNvSpPr>
                <a:spLocks noChangeArrowheads="1"/>
              </p:cNvSpPr>
              <p:nvPr/>
            </p:nvSpPr>
            <p:spPr bwMode="auto">
              <a:xfrm rot="420000">
                <a:off x="4674" y="1913"/>
                <a:ext cx="19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/>
                  <a:t> </a:t>
                </a:r>
                <a:endParaRPr lang="en-US" altLang="en-US"/>
              </a:p>
            </p:txBody>
          </p:sp>
          <p:sp>
            <p:nvSpPr>
              <p:cNvPr id="15406" name="Line 898"/>
              <p:cNvSpPr>
                <a:spLocks noChangeShapeType="1"/>
              </p:cNvSpPr>
              <p:nvPr/>
            </p:nvSpPr>
            <p:spPr bwMode="auto">
              <a:xfrm>
                <a:off x="3840" y="1536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Line 900"/>
              <p:cNvSpPr>
                <a:spLocks noChangeShapeType="1"/>
              </p:cNvSpPr>
              <p:nvPr/>
            </p:nvSpPr>
            <p:spPr bwMode="auto">
              <a:xfrm flipH="1">
                <a:off x="4224" y="1536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Line 902"/>
              <p:cNvSpPr>
                <a:spLocks noChangeShapeType="1"/>
              </p:cNvSpPr>
              <p:nvPr/>
            </p:nvSpPr>
            <p:spPr bwMode="auto">
              <a:xfrm flipH="1">
                <a:off x="4272" y="1584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Line 904"/>
              <p:cNvSpPr>
                <a:spLocks noChangeShapeType="1"/>
              </p:cNvSpPr>
              <p:nvPr/>
            </p:nvSpPr>
            <p:spPr bwMode="auto">
              <a:xfrm flipH="1">
                <a:off x="4032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Line 906"/>
              <p:cNvSpPr>
                <a:spLocks noChangeShapeType="1"/>
              </p:cNvSpPr>
              <p:nvPr/>
            </p:nvSpPr>
            <p:spPr bwMode="auto">
              <a:xfrm flipH="1">
                <a:off x="4080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Line 908"/>
              <p:cNvSpPr>
                <a:spLocks noChangeShapeType="1"/>
              </p:cNvSpPr>
              <p:nvPr/>
            </p:nvSpPr>
            <p:spPr bwMode="auto">
              <a:xfrm flipH="1">
                <a:off x="4128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6" name="Rectangle 910"/>
            <p:cNvSpPr>
              <a:spLocks noChangeArrowheads="1"/>
            </p:cNvSpPr>
            <p:nvPr/>
          </p:nvSpPr>
          <p:spPr bwMode="auto">
            <a:xfrm rot="-1440000">
              <a:off x="2736" y="1233"/>
              <a:ext cx="1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600">
                  <a:solidFill>
                    <a:srgbClr val="FF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15377" name="Rectangle 912"/>
            <p:cNvSpPr>
              <a:spLocks noChangeArrowheads="1"/>
            </p:cNvSpPr>
            <p:nvPr/>
          </p:nvSpPr>
          <p:spPr bwMode="auto">
            <a:xfrm rot="-1440000">
              <a:off x="2879" y="1177"/>
              <a:ext cx="1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600">
                  <a:solidFill>
                    <a:srgbClr val="FF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15378" name="Rectangle 914"/>
            <p:cNvSpPr>
              <a:spLocks noChangeArrowheads="1"/>
            </p:cNvSpPr>
            <p:nvPr/>
          </p:nvSpPr>
          <p:spPr bwMode="auto">
            <a:xfrm rot="-1440000">
              <a:off x="2906" y="1261"/>
              <a:ext cx="13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600">
                  <a:solidFill>
                    <a:srgbClr val="FF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15379" name="Rectangle 916"/>
            <p:cNvSpPr>
              <a:spLocks noChangeArrowheads="1"/>
            </p:cNvSpPr>
            <p:nvPr/>
          </p:nvSpPr>
          <p:spPr bwMode="auto">
            <a:xfrm rot="-1440000">
              <a:off x="2936" y="1347"/>
              <a:ext cx="1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600">
                  <a:solidFill>
                    <a:srgbClr val="FF0000"/>
                  </a:solidFill>
                </a:rPr>
                <a:t> </a:t>
              </a:r>
              <a:endParaRPr lang="en-US" altLang="en-US"/>
            </a:p>
          </p:txBody>
        </p:sp>
        <p:grpSp>
          <p:nvGrpSpPr>
            <p:cNvPr id="5" name="Group -652"/>
            <p:cNvGrpSpPr>
              <a:grpSpLocks/>
            </p:cNvGrpSpPr>
            <p:nvPr/>
          </p:nvGrpSpPr>
          <p:grpSpPr bwMode="auto">
            <a:xfrm rot="-1440000">
              <a:off x="2993" y="1145"/>
              <a:ext cx="725" cy="594"/>
              <a:chOff x="4105" y="2050"/>
              <a:chExt cx="584" cy="370"/>
            </a:xfrm>
          </p:grpSpPr>
          <p:sp>
            <p:nvSpPr>
              <p:cNvPr id="15392" name="Line 918"/>
              <p:cNvSpPr>
                <a:spLocks noChangeShapeType="1"/>
              </p:cNvSpPr>
              <p:nvPr/>
            </p:nvSpPr>
            <p:spPr bwMode="auto">
              <a:xfrm flipV="1">
                <a:off x="4105" y="2050"/>
                <a:ext cx="146" cy="365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920"/>
              <p:cNvSpPr>
                <a:spLocks noChangeShapeType="1"/>
              </p:cNvSpPr>
              <p:nvPr/>
            </p:nvSpPr>
            <p:spPr bwMode="auto">
              <a:xfrm>
                <a:off x="4105" y="2419"/>
                <a:ext cx="584" cy="1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Line 922"/>
              <p:cNvSpPr>
                <a:spLocks noChangeShapeType="1"/>
              </p:cNvSpPr>
              <p:nvPr/>
            </p:nvSpPr>
            <p:spPr bwMode="auto">
              <a:xfrm>
                <a:off x="4251" y="2054"/>
                <a:ext cx="438" cy="365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1" name="Rectangle 924"/>
            <p:cNvSpPr>
              <a:spLocks noChangeArrowheads="1"/>
            </p:cNvSpPr>
            <p:nvPr/>
          </p:nvSpPr>
          <p:spPr bwMode="auto">
            <a:xfrm rot="-1440000">
              <a:off x="3777" y="1465"/>
              <a:ext cx="11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600">
                  <a:solidFill>
                    <a:srgbClr val="FF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15382" name="Rectangle 926"/>
            <p:cNvSpPr>
              <a:spLocks noChangeArrowheads="1"/>
            </p:cNvSpPr>
            <p:nvPr/>
          </p:nvSpPr>
          <p:spPr bwMode="auto">
            <a:xfrm rot="-1440000">
              <a:off x="2977" y="1056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>
                  <a:solidFill>
                    <a:srgbClr val="FF0000"/>
                  </a:solidFill>
                </a:rPr>
                <a:t>E</a:t>
              </a:r>
              <a:endParaRPr lang="en-US" altLang="en-US"/>
            </a:p>
          </p:txBody>
        </p:sp>
        <p:sp>
          <p:nvSpPr>
            <p:cNvPr id="15383" name="Rectangle 928"/>
            <p:cNvSpPr>
              <a:spLocks noChangeArrowheads="1"/>
            </p:cNvSpPr>
            <p:nvPr/>
          </p:nvSpPr>
          <p:spPr bwMode="auto">
            <a:xfrm rot="-1440000">
              <a:off x="2957" y="1823"/>
              <a:ext cx="115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>
                  <a:solidFill>
                    <a:srgbClr val="FF0000"/>
                  </a:solidFill>
                </a:rPr>
                <a:t>D</a:t>
              </a:r>
              <a:endParaRPr lang="en-US" altLang="en-US"/>
            </a:p>
          </p:txBody>
        </p:sp>
        <p:sp>
          <p:nvSpPr>
            <p:cNvPr id="15384" name="Rectangle 930"/>
            <p:cNvSpPr>
              <a:spLocks noChangeArrowheads="1"/>
            </p:cNvSpPr>
            <p:nvPr/>
          </p:nvSpPr>
          <p:spPr bwMode="auto">
            <a:xfrm rot="-1440000">
              <a:off x="3054" y="1855"/>
              <a:ext cx="17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900">
                  <a:solidFill>
                    <a:srgbClr val="FF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15385" name="Rectangle 932"/>
            <p:cNvSpPr>
              <a:spLocks noChangeArrowheads="1"/>
            </p:cNvSpPr>
            <p:nvPr/>
          </p:nvSpPr>
          <p:spPr bwMode="auto">
            <a:xfrm rot="-1440000">
              <a:off x="3886" y="148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>
                  <a:solidFill>
                    <a:srgbClr val="FF0000"/>
                  </a:solidFill>
                </a:rPr>
                <a:t>F</a:t>
              </a:r>
              <a:endParaRPr lang="en-US" altLang="en-US"/>
            </a:p>
          </p:txBody>
        </p:sp>
        <p:sp>
          <p:nvSpPr>
            <p:cNvPr id="15386" name="Line 934"/>
            <p:cNvSpPr>
              <a:spLocks noChangeShapeType="1"/>
            </p:cNvSpPr>
            <p:nvPr/>
          </p:nvSpPr>
          <p:spPr bwMode="auto">
            <a:xfrm>
              <a:off x="3031" y="1488"/>
              <a:ext cx="1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936"/>
            <p:cNvSpPr>
              <a:spLocks noChangeShapeType="1"/>
            </p:cNvSpPr>
            <p:nvPr/>
          </p:nvSpPr>
          <p:spPr bwMode="auto">
            <a:xfrm flipV="1">
              <a:off x="3319" y="1296"/>
              <a:ext cx="96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938"/>
            <p:cNvSpPr>
              <a:spLocks noChangeShapeType="1"/>
            </p:cNvSpPr>
            <p:nvPr/>
          </p:nvSpPr>
          <p:spPr bwMode="auto">
            <a:xfrm flipV="1">
              <a:off x="3367" y="1344"/>
              <a:ext cx="96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940"/>
            <p:cNvSpPr>
              <a:spLocks noChangeShapeType="1"/>
            </p:cNvSpPr>
            <p:nvPr/>
          </p:nvSpPr>
          <p:spPr bwMode="auto">
            <a:xfrm>
              <a:off x="3367" y="1680"/>
              <a:ext cx="48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942"/>
            <p:cNvSpPr>
              <a:spLocks noChangeShapeType="1"/>
            </p:cNvSpPr>
            <p:nvPr/>
          </p:nvSpPr>
          <p:spPr bwMode="auto">
            <a:xfrm>
              <a:off x="3463" y="1680"/>
              <a:ext cx="48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944"/>
            <p:cNvSpPr>
              <a:spLocks noChangeShapeType="1"/>
            </p:cNvSpPr>
            <p:nvPr/>
          </p:nvSpPr>
          <p:spPr bwMode="auto">
            <a:xfrm>
              <a:off x="3415" y="1680"/>
              <a:ext cx="48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5" name="Line 946"/>
          <p:cNvSpPr>
            <a:spLocks noChangeShapeType="1"/>
          </p:cNvSpPr>
          <p:nvPr/>
        </p:nvSpPr>
        <p:spPr bwMode="auto">
          <a:xfrm>
            <a:off x="2819400" y="3200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Line 948"/>
          <p:cNvSpPr>
            <a:spLocks noChangeShapeType="1"/>
          </p:cNvSpPr>
          <p:nvPr/>
        </p:nvSpPr>
        <p:spPr bwMode="auto">
          <a:xfrm>
            <a:off x="2743200" y="3962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950"/>
          <p:cNvSpPr>
            <a:spLocks noChangeShapeType="1"/>
          </p:cNvSpPr>
          <p:nvPr/>
        </p:nvSpPr>
        <p:spPr bwMode="auto">
          <a:xfrm>
            <a:off x="2819400" y="46482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952"/>
          <p:cNvSpPr>
            <a:spLocks noChangeShapeType="1"/>
          </p:cNvSpPr>
          <p:nvPr/>
        </p:nvSpPr>
        <p:spPr bwMode="auto">
          <a:xfrm>
            <a:off x="1524000" y="3276600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954"/>
          <p:cNvSpPr>
            <a:spLocks noChangeShapeType="1"/>
          </p:cNvSpPr>
          <p:nvPr/>
        </p:nvSpPr>
        <p:spPr bwMode="auto">
          <a:xfrm>
            <a:off x="1524000" y="3962400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956"/>
          <p:cNvSpPr>
            <a:spLocks noChangeShapeType="1"/>
          </p:cNvSpPr>
          <p:nvPr/>
        </p:nvSpPr>
        <p:spPr bwMode="auto">
          <a:xfrm>
            <a:off x="1600200" y="4724400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62" name="Rectangle 962"/>
          <p:cNvSpPr>
            <a:spLocks noChangeArrowheads="1"/>
          </p:cNvSpPr>
          <p:nvPr/>
        </p:nvSpPr>
        <p:spPr bwMode="auto">
          <a:xfrm>
            <a:off x="-30480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Side-Angle-Side (SAS)</a:t>
            </a:r>
            <a:endParaRPr lang="en-US" altLang="en-US"/>
          </a:p>
        </p:txBody>
      </p:sp>
      <p:sp>
        <p:nvSpPr>
          <p:cNvPr id="16387" name="Rectangle 964"/>
          <p:cNvSpPr>
            <a:spLocks noChangeArrowheads="1"/>
          </p:cNvSpPr>
          <p:nvPr/>
        </p:nvSpPr>
        <p:spPr bwMode="auto">
          <a:xfrm rot="-1440000">
            <a:off x="7923213" y="5846763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altLang="en-US" sz="1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388" name="Rectangle 966"/>
          <p:cNvSpPr>
            <a:spLocks/>
          </p:cNvSpPr>
          <p:nvPr/>
        </p:nvSpPr>
        <p:spPr bwMode="auto">
          <a:xfrm>
            <a:off x="304800" y="1219200"/>
            <a:ext cx="7772400" cy="4191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Rectangle 968"/>
          <p:cNvSpPr>
            <a:spLocks noChangeArrowheads="1"/>
          </p:cNvSpPr>
          <p:nvPr/>
        </p:nvSpPr>
        <p:spPr bwMode="auto">
          <a:xfrm>
            <a:off x="533400" y="3187700"/>
            <a:ext cx="32004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30000"/>
              </a:spcBef>
              <a:buFontTx/>
              <a:buAutoNum type="arabicPeriod"/>
            </a:pP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</a:rPr>
              <a:t> AB </a:t>
            </a:r>
            <a:r>
              <a:rPr lang="en-US" altLang="en-US" sz="3600" b="1">
                <a:latin typeface="Comic Sans MS" pitchFamily="66" charset="0"/>
                <a:sym typeface="Symbol" pitchFamily="18" charset="2"/>
              </a:rPr>
              <a:t></a:t>
            </a: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</a:rPr>
              <a:t>DE</a:t>
            </a:r>
            <a:endParaRPr lang="en-US" altLang="en-US"/>
          </a:p>
          <a:p>
            <a:pPr marL="457200" indent="-457200">
              <a:spcBef>
                <a:spcPct val="30000"/>
              </a:spcBef>
              <a:buFontTx/>
              <a:buAutoNum type="arabicPeriod"/>
            </a:pP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</a:rPr>
              <a:t> </a:t>
            </a: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  <a:sym typeface="Symbol" pitchFamily="18" charset="2"/>
              </a:rPr>
              <a:t></a:t>
            </a: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</a:rPr>
              <a:t>A </a:t>
            </a:r>
            <a:r>
              <a:rPr lang="en-US" altLang="en-US" sz="3600" b="1">
                <a:latin typeface="Comic Sans MS" pitchFamily="66" charset="0"/>
                <a:sym typeface="Symbol" pitchFamily="18" charset="2"/>
              </a:rPr>
              <a:t></a:t>
            </a: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</a:t>
            </a:r>
            <a:r>
              <a:rPr lang="en-US" altLang="en-US" sz="1800">
                <a:latin typeface="Comic Sans MS" pitchFamily="66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en-US" altLang="en-US"/>
          </a:p>
          <a:p>
            <a:pPr marL="457200" indent="-457200">
              <a:spcBef>
                <a:spcPct val="30000"/>
              </a:spcBef>
              <a:buFontTx/>
              <a:buAutoNum type="arabicPeriod"/>
            </a:pP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</a:rPr>
              <a:t> AC </a:t>
            </a:r>
            <a:r>
              <a:rPr lang="en-US" altLang="en-US" sz="3600" b="1">
                <a:latin typeface="Comic Sans MS" pitchFamily="66" charset="0"/>
                <a:sym typeface="Symbol" pitchFamily="18" charset="2"/>
              </a:rPr>
              <a:t></a:t>
            </a: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DF</a:t>
            </a:r>
            <a:endParaRPr lang="en-US" altLang="en-US"/>
          </a:p>
        </p:txBody>
      </p:sp>
      <p:sp>
        <p:nvSpPr>
          <p:cNvPr id="16390" name="AutoShape 970"/>
          <p:cNvSpPr>
            <a:spLocks/>
          </p:cNvSpPr>
          <p:nvPr/>
        </p:nvSpPr>
        <p:spPr bwMode="auto">
          <a:xfrm>
            <a:off x="3733800" y="3886200"/>
            <a:ext cx="914400" cy="533400"/>
          </a:xfrm>
          <a:prstGeom prst="rightArrow">
            <a:avLst>
              <a:gd name="adj1" fmla="val 50000"/>
              <a:gd name="adj2" fmla="val 42849"/>
            </a:avLst>
          </a:prstGeom>
          <a:solidFill>
            <a:srgbClr val="E38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Rectangle 972"/>
          <p:cNvSpPr>
            <a:spLocks noChangeArrowheads="1"/>
          </p:cNvSpPr>
          <p:nvPr/>
        </p:nvSpPr>
        <p:spPr bwMode="auto">
          <a:xfrm>
            <a:off x="4648200" y="38100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en-US" sz="3600" b="1">
                <a:solidFill>
                  <a:srgbClr val="00B200"/>
                </a:solidFill>
                <a:latin typeface="Comic Sans MS" pitchFamily="66" charset="0"/>
                <a:sym typeface="Symbol" pitchFamily="18" charset="2"/>
              </a:rPr>
              <a:t>ABC </a:t>
            </a:r>
            <a:r>
              <a:rPr lang="en-US" altLang="en-US" sz="3600">
                <a:solidFill>
                  <a:srgbClr val="00B2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3600" b="1">
                <a:solidFill>
                  <a:srgbClr val="00B200"/>
                </a:solidFill>
                <a:latin typeface="Comic Sans MS" pitchFamily="66" charset="0"/>
                <a:sym typeface="Symbol" pitchFamily="18" charset="2"/>
              </a:rPr>
              <a:t></a:t>
            </a:r>
            <a:r>
              <a:rPr lang="en-US" altLang="en-US" sz="3600">
                <a:solidFill>
                  <a:srgbClr val="00B2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3600" b="1">
                <a:solidFill>
                  <a:srgbClr val="00B200"/>
                </a:solidFill>
                <a:latin typeface="Comic Sans MS" pitchFamily="66" charset="0"/>
                <a:sym typeface="Symbol" pitchFamily="18" charset="2"/>
              </a:rPr>
              <a:t>DEF</a:t>
            </a:r>
            <a:endParaRPr lang="en-US" altLang="en-US"/>
          </a:p>
        </p:txBody>
      </p:sp>
      <p:sp>
        <p:nvSpPr>
          <p:cNvPr id="16392" name="Rectangle 974"/>
          <p:cNvSpPr>
            <a:spLocks noChangeArrowheads="1"/>
          </p:cNvSpPr>
          <p:nvPr/>
        </p:nvSpPr>
        <p:spPr bwMode="auto">
          <a:xfrm rot="420000">
            <a:off x="2252663" y="1408113"/>
            <a:ext cx="190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/>
              <a:t> </a:t>
            </a:r>
            <a:endParaRPr lang="en-US" altLang="en-US"/>
          </a:p>
        </p:txBody>
      </p:sp>
      <p:sp>
        <p:nvSpPr>
          <p:cNvPr id="16393" name="Rectangle 976"/>
          <p:cNvSpPr>
            <a:spLocks noChangeArrowheads="1"/>
          </p:cNvSpPr>
          <p:nvPr/>
        </p:nvSpPr>
        <p:spPr bwMode="auto">
          <a:xfrm rot="420000">
            <a:off x="2517775" y="1482725"/>
            <a:ext cx="20638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/>
              <a:t> </a:t>
            </a:r>
            <a:endParaRPr lang="en-US" altLang="en-US"/>
          </a:p>
        </p:txBody>
      </p:sp>
      <p:sp>
        <p:nvSpPr>
          <p:cNvPr id="16394" name="Rectangle 978"/>
          <p:cNvSpPr>
            <a:spLocks noChangeArrowheads="1"/>
          </p:cNvSpPr>
          <p:nvPr/>
        </p:nvSpPr>
        <p:spPr bwMode="auto">
          <a:xfrm rot="420000">
            <a:off x="2501900" y="1622425"/>
            <a:ext cx="190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/>
              <a:t> </a:t>
            </a:r>
            <a:endParaRPr lang="en-US" altLang="en-US"/>
          </a:p>
        </p:txBody>
      </p:sp>
      <p:sp>
        <p:nvSpPr>
          <p:cNvPr id="16395" name="Rectangle 980"/>
          <p:cNvSpPr>
            <a:spLocks noChangeArrowheads="1"/>
          </p:cNvSpPr>
          <p:nvPr/>
        </p:nvSpPr>
        <p:spPr bwMode="auto">
          <a:xfrm rot="420000">
            <a:off x="2481263" y="1778000"/>
            <a:ext cx="20637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>
                <a:solidFill>
                  <a:srgbClr val="703DFF"/>
                </a:solidFill>
              </a:rPr>
              <a:t> </a:t>
            </a:r>
            <a:endParaRPr lang="en-US" altLang="en-US"/>
          </a:p>
        </p:txBody>
      </p:sp>
      <p:grpSp>
        <p:nvGrpSpPr>
          <p:cNvPr id="2" name="Group -646"/>
          <p:cNvGrpSpPr>
            <a:grpSpLocks/>
          </p:cNvGrpSpPr>
          <p:nvPr/>
        </p:nvGrpSpPr>
        <p:grpSpPr bwMode="auto">
          <a:xfrm rot="420000">
            <a:off x="2432050" y="1860550"/>
            <a:ext cx="1339850" cy="966788"/>
            <a:chOff x="4105" y="2050"/>
            <a:chExt cx="584" cy="370"/>
          </a:xfrm>
        </p:grpSpPr>
        <p:sp>
          <p:nvSpPr>
            <p:cNvPr id="16430" name="Line 982"/>
            <p:cNvSpPr>
              <a:spLocks noChangeShapeType="1"/>
            </p:cNvSpPr>
            <p:nvPr/>
          </p:nvSpPr>
          <p:spPr bwMode="auto">
            <a:xfrm flipV="1">
              <a:off x="4105" y="2050"/>
              <a:ext cx="146" cy="365"/>
            </a:xfrm>
            <a:prstGeom prst="line">
              <a:avLst/>
            </a:prstGeom>
            <a:noFill/>
            <a:ln w="28575" cap="rnd">
              <a:solidFill>
                <a:srgbClr val="703D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984"/>
            <p:cNvSpPr>
              <a:spLocks noChangeShapeType="1"/>
            </p:cNvSpPr>
            <p:nvPr/>
          </p:nvSpPr>
          <p:spPr bwMode="auto">
            <a:xfrm>
              <a:off x="4105" y="2419"/>
              <a:ext cx="584" cy="1"/>
            </a:xfrm>
            <a:prstGeom prst="line">
              <a:avLst/>
            </a:prstGeom>
            <a:noFill/>
            <a:ln w="28575" cap="rnd">
              <a:solidFill>
                <a:srgbClr val="703D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986"/>
            <p:cNvSpPr>
              <a:spLocks noChangeShapeType="1"/>
            </p:cNvSpPr>
            <p:nvPr/>
          </p:nvSpPr>
          <p:spPr bwMode="auto">
            <a:xfrm>
              <a:off x="4251" y="2054"/>
              <a:ext cx="438" cy="365"/>
            </a:xfrm>
            <a:prstGeom prst="line">
              <a:avLst/>
            </a:prstGeom>
            <a:noFill/>
            <a:ln w="28575" cap="rnd">
              <a:solidFill>
                <a:srgbClr val="703D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7" name="Rectangle 988"/>
          <p:cNvSpPr>
            <a:spLocks noChangeArrowheads="1"/>
          </p:cNvSpPr>
          <p:nvPr/>
        </p:nvSpPr>
        <p:spPr bwMode="auto">
          <a:xfrm rot="420000">
            <a:off x="3727450" y="2813050"/>
            <a:ext cx="20638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/>
              <a:t> </a:t>
            </a:r>
            <a:endParaRPr lang="en-US" altLang="en-US"/>
          </a:p>
        </p:txBody>
      </p:sp>
      <p:sp>
        <p:nvSpPr>
          <p:cNvPr id="16398" name="Rectangle 990"/>
          <p:cNvSpPr>
            <a:spLocks noChangeArrowheads="1"/>
          </p:cNvSpPr>
          <p:nvPr/>
        </p:nvSpPr>
        <p:spPr bwMode="auto">
          <a:xfrm rot="420000">
            <a:off x="2754313" y="1531938"/>
            <a:ext cx="16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703DFF"/>
                </a:solidFill>
              </a:rPr>
              <a:t>B</a:t>
            </a:r>
            <a:endParaRPr lang="en-US" altLang="en-US"/>
          </a:p>
        </p:txBody>
      </p:sp>
      <p:sp>
        <p:nvSpPr>
          <p:cNvPr id="16399" name="Rectangle 992"/>
          <p:cNvSpPr>
            <a:spLocks noChangeArrowheads="1"/>
          </p:cNvSpPr>
          <p:nvPr/>
        </p:nvSpPr>
        <p:spPr bwMode="auto">
          <a:xfrm rot="420000">
            <a:off x="2133600" y="2522538"/>
            <a:ext cx="185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703DFF"/>
                </a:solidFill>
              </a:rPr>
              <a:t>A</a:t>
            </a:r>
            <a:endParaRPr lang="en-US" altLang="en-US"/>
          </a:p>
        </p:txBody>
      </p:sp>
      <p:sp>
        <p:nvSpPr>
          <p:cNvPr id="16400" name="Rectangle 994"/>
          <p:cNvSpPr>
            <a:spLocks noChangeArrowheads="1"/>
          </p:cNvSpPr>
          <p:nvPr/>
        </p:nvSpPr>
        <p:spPr bwMode="auto">
          <a:xfrm rot="420000">
            <a:off x="2286000" y="2617788"/>
            <a:ext cx="26988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900"/>
              <a:t> </a:t>
            </a:r>
            <a:endParaRPr lang="en-US" altLang="en-US"/>
          </a:p>
        </p:txBody>
      </p:sp>
      <p:sp>
        <p:nvSpPr>
          <p:cNvPr id="16401" name="Rectangle 996"/>
          <p:cNvSpPr>
            <a:spLocks noChangeArrowheads="1"/>
          </p:cNvSpPr>
          <p:nvPr/>
        </p:nvSpPr>
        <p:spPr bwMode="auto">
          <a:xfrm rot="420000">
            <a:off x="3767138" y="282733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703DFF"/>
                </a:solidFill>
              </a:rPr>
              <a:t>C</a:t>
            </a:r>
            <a:endParaRPr lang="en-US" altLang="en-US"/>
          </a:p>
        </p:txBody>
      </p:sp>
      <p:sp>
        <p:nvSpPr>
          <p:cNvPr id="16402" name="Rectangle 998"/>
          <p:cNvSpPr>
            <a:spLocks noChangeArrowheads="1"/>
          </p:cNvSpPr>
          <p:nvPr/>
        </p:nvSpPr>
        <p:spPr bwMode="auto">
          <a:xfrm rot="420000">
            <a:off x="3871913" y="2816225"/>
            <a:ext cx="301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900"/>
              <a:t> </a:t>
            </a:r>
            <a:endParaRPr lang="en-US" altLang="en-US"/>
          </a:p>
        </p:txBody>
      </p:sp>
      <p:sp>
        <p:nvSpPr>
          <p:cNvPr id="16403" name="Line 1000"/>
          <p:cNvSpPr>
            <a:spLocks noChangeShapeType="1"/>
          </p:cNvSpPr>
          <p:nvPr/>
        </p:nvSpPr>
        <p:spPr bwMode="auto">
          <a:xfrm>
            <a:off x="2547938" y="2217738"/>
            <a:ext cx="1524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Line 1002"/>
          <p:cNvSpPr>
            <a:spLocks noChangeShapeType="1"/>
          </p:cNvSpPr>
          <p:nvPr/>
        </p:nvSpPr>
        <p:spPr bwMode="auto">
          <a:xfrm flipH="1">
            <a:off x="2852738" y="2674938"/>
            <a:ext cx="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Line 1004"/>
          <p:cNvSpPr>
            <a:spLocks noChangeShapeType="1"/>
          </p:cNvSpPr>
          <p:nvPr/>
        </p:nvSpPr>
        <p:spPr bwMode="auto">
          <a:xfrm flipH="1">
            <a:off x="2928938" y="2674938"/>
            <a:ext cx="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Rectangle 1006"/>
          <p:cNvSpPr>
            <a:spLocks noChangeArrowheads="1"/>
          </p:cNvSpPr>
          <p:nvPr/>
        </p:nvSpPr>
        <p:spPr bwMode="auto">
          <a:xfrm rot="-1440000">
            <a:off x="4343400" y="1957388"/>
            <a:ext cx="190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>
                <a:solidFill>
                  <a:srgbClr val="FF0000"/>
                </a:solidFill>
              </a:rPr>
              <a:t> </a:t>
            </a:r>
            <a:endParaRPr lang="en-US" altLang="en-US"/>
          </a:p>
        </p:txBody>
      </p:sp>
      <p:sp>
        <p:nvSpPr>
          <p:cNvPr id="16407" name="Rectangle 1008"/>
          <p:cNvSpPr>
            <a:spLocks noChangeArrowheads="1"/>
          </p:cNvSpPr>
          <p:nvPr/>
        </p:nvSpPr>
        <p:spPr bwMode="auto">
          <a:xfrm rot="-1440000">
            <a:off x="4570413" y="1868488"/>
            <a:ext cx="190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>
                <a:solidFill>
                  <a:srgbClr val="FF0000"/>
                </a:solidFill>
              </a:rPr>
              <a:t> </a:t>
            </a:r>
            <a:endParaRPr lang="en-US" altLang="en-US"/>
          </a:p>
        </p:txBody>
      </p:sp>
      <p:sp>
        <p:nvSpPr>
          <p:cNvPr id="16408" name="Rectangle 1010"/>
          <p:cNvSpPr>
            <a:spLocks noChangeArrowheads="1"/>
          </p:cNvSpPr>
          <p:nvPr/>
        </p:nvSpPr>
        <p:spPr bwMode="auto">
          <a:xfrm rot="-1440000">
            <a:off x="4613275" y="2001838"/>
            <a:ext cx="20638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>
                <a:solidFill>
                  <a:srgbClr val="FF0000"/>
                </a:solidFill>
              </a:rPr>
              <a:t> </a:t>
            </a:r>
            <a:endParaRPr lang="en-US" altLang="en-US"/>
          </a:p>
        </p:txBody>
      </p:sp>
      <p:sp>
        <p:nvSpPr>
          <p:cNvPr id="16409" name="Rectangle 1012"/>
          <p:cNvSpPr>
            <a:spLocks noChangeArrowheads="1"/>
          </p:cNvSpPr>
          <p:nvPr/>
        </p:nvSpPr>
        <p:spPr bwMode="auto">
          <a:xfrm rot="-1440000">
            <a:off x="4660900" y="2138363"/>
            <a:ext cx="174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>
                <a:solidFill>
                  <a:srgbClr val="FF0000"/>
                </a:solidFill>
              </a:rPr>
              <a:t> </a:t>
            </a:r>
            <a:endParaRPr lang="en-US" altLang="en-US"/>
          </a:p>
        </p:txBody>
      </p:sp>
      <p:sp>
        <p:nvSpPr>
          <p:cNvPr id="16410" name="Line 1014"/>
          <p:cNvSpPr>
            <a:spLocks noChangeShapeType="1"/>
          </p:cNvSpPr>
          <p:nvPr/>
        </p:nvSpPr>
        <p:spPr bwMode="auto">
          <a:xfrm rot="20220000" flipV="1">
            <a:off x="4783138" y="1987550"/>
            <a:ext cx="287337" cy="930275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Line 1016"/>
          <p:cNvSpPr>
            <a:spLocks noChangeShapeType="1"/>
          </p:cNvSpPr>
          <p:nvPr/>
        </p:nvSpPr>
        <p:spPr bwMode="auto">
          <a:xfrm rot="-1440000">
            <a:off x="4935538" y="2717800"/>
            <a:ext cx="1150937" cy="3175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Line 1018"/>
          <p:cNvSpPr>
            <a:spLocks noChangeShapeType="1"/>
          </p:cNvSpPr>
          <p:nvPr/>
        </p:nvSpPr>
        <p:spPr bwMode="auto">
          <a:xfrm rot="-1440000">
            <a:off x="5027613" y="1770063"/>
            <a:ext cx="863600" cy="930275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Rectangle 1020"/>
          <p:cNvSpPr>
            <a:spLocks noChangeArrowheads="1"/>
          </p:cNvSpPr>
          <p:nvPr/>
        </p:nvSpPr>
        <p:spPr bwMode="auto">
          <a:xfrm rot="-1440000">
            <a:off x="5995988" y="2325688"/>
            <a:ext cx="17462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>
                <a:solidFill>
                  <a:srgbClr val="FF0000"/>
                </a:solidFill>
              </a:rPr>
              <a:t> </a:t>
            </a:r>
            <a:endParaRPr lang="en-US" altLang="en-US"/>
          </a:p>
        </p:txBody>
      </p:sp>
      <p:sp>
        <p:nvSpPr>
          <p:cNvPr id="16414" name="Rectangle 1022"/>
          <p:cNvSpPr>
            <a:spLocks noChangeArrowheads="1"/>
          </p:cNvSpPr>
          <p:nvPr/>
        </p:nvSpPr>
        <p:spPr bwMode="auto">
          <a:xfrm rot="-1440000">
            <a:off x="4725988" y="1676400"/>
            <a:ext cx="16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</a:rPr>
              <a:t>E</a:t>
            </a:r>
            <a:endParaRPr lang="en-US" altLang="en-US"/>
          </a:p>
        </p:txBody>
      </p:sp>
      <p:sp>
        <p:nvSpPr>
          <p:cNvPr id="16415" name="Rectangle 0"/>
          <p:cNvSpPr>
            <a:spLocks noChangeArrowheads="1"/>
          </p:cNvSpPr>
          <p:nvPr/>
        </p:nvSpPr>
        <p:spPr bwMode="auto">
          <a:xfrm rot="-1440000">
            <a:off x="4694238" y="2894013"/>
            <a:ext cx="1825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</a:rPr>
              <a:t>D</a:t>
            </a:r>
            <a:endParaRPr lang="en-US" altLang="en-US"/>
          </a:p>
        </p:txBody>
      </p:sp>
      <p:sp>
        <p:nvSpPr>
          <p:cNvPr id="16416" name="Rectangle 2"/>
          <p:cNvSpPr>
            <a:spLocks noChangeArrowheads="1"/>
          </p:cNvSpPr>
          <p:nvPr/>
        </p:nvSpPr>
        <p:spPr bwMode="auto">
          <a:xfrm rot="-1440000">
            <a:off x="4848225" y="2944813"/>
            <a:ext cx="26988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900">
                <a:solidFill>
                  <a:srgbClr val="FF0000"/>
                </a:solidFill>
              </a:rPr>
              <a:t> </a:t>
            </a:r>
            <a:endParaRPr lang="en-US" altLang="en-US"/>
          </a:p>
        </p:txBody>
      </p:sp>
      <p:sp>
        <p:nvSpPr>
          <p:cNvPr id="16417" name="Rectangle 4"/>
          <p:cNvSpPr>
            <a:spLocks noChangeArrowheads="1"/>
          </p:cNvSpPr>
          <p:nvPr/>
        </p:nvSpPr>
        <p:spPr bwMode="auto">
          <a:xfrm rot="-1440000">
            <a:off x="6169025" y="2362200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</a:rPr>
              <a:t>F</a:t>
            </a:r>
            <a:endParaRPr lang="en-US" altLang="en-US"/>
          </a:p>
        </p:txBody>
      </p:sp>
      <p:sp>
        <p:nvSpPr>
          <p:cNvPr id="16418" name="Line 6"/>
          <p:cNvSpPr>
            <a:spLocks noChangeShapeType="1"/>
          </p:cNvSpPr>
          <p:nvPr/>
        </p:nvSpPr>
        <p:spPr bwMode="auto">
          <a:xfrm>
            <a:off x="4811713" y="23622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9" name="Line 8"/>
          <p:cNvSpPr>
            <a:spLocks noChangeShapeType="1"/>
          </p:cNvSpPr>
          <p:nvPr/>
        </p:nvSpPr>
        <p:spPr bwMode="auto">
          <a:xfrm>
            <a:off x="5345113" y="2667000"/>
            <a:ext cx="7620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0" name="Line 10"/>
          <p:cNvSpPr>
            <a:spLocks noChangeShapeType="1"/>
          </p:cNvSpPr>
          <p:nvPr/>
        </p:nvSpPr>
        <p:spPr bwMode="auto">
          <a:xfrm>
            <a:off x="5421313" y="2667000"/>
            <a:ext cx="7620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1" name="Freeform 12"/>
          <p:cNvSpPr>
            <a:spLocks/>
          </p:cNvSpPr>
          <p:nvPr/>
        </p:nvSpPr>
        <p:spPr bwMode="auto">
          <a:xfrm>
            <a:off x="2514600" y="2514600"/>
            <a:ext cx="152400" cy="228600"/>
          </a:xfrm>
          <a:custGeom>
            <a:avLst/>
            <a:gdLst>
              <a:gd name="T0" fmla="*/ 0 w 10801"/>
              <a:gd name="T1" fmla="*/ 0 h 10800"/>
              <a:gd name="T2" fmla="*/ -1 w 10801"/>
              <a:gd name="T3" fmla="*/ 0 h 10800"/>
              <a:gd name="T4" fmla="*/ 10800 w 10801"/>
              <a:gd name="T5" fmla="*/ 10800 h 10800"/>
              <a:gd name="T6" fmla="*/ 0 w 10801"/>
              <a:gd name="T7" fmla="*/ 0 h 10800"/>
              <a:gd name="T8" fmla="*/ -1 w 10801"/>
              <a:gd name="T9" fmla="*/ 0 h 10800"/>
              <a:gd name="T10" fmla="*/ 10800 w 10801"/>
              <a:gd name="T11" fmla="*/ 10800 h 10800"/>
              <a:gd name="T12" fmla="*/ 1 w 10801"/>
              <a:gd name="T13" fmla="*/ 10800 h 10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01"/>
              <a:gd name="T22" fmla="*/ 0 h 10800"/>
              <a:gd name="T23" fmla="*/ 10801 w 10801"/>
              <a:gd name="T24" fmla="*/ 10800 h 108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01" h="10800" fill="none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</a:path>
              <a:path w="10801" h="10800" stroke="0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lnTo>
                  <a:pt x="1" y="108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2" name="Line 14"/>
          <p:cNvSpPr>
            <a:spLocks noChangeShapeType="1"/>
          </p:cNvSpPr>
          <p:nvPr/>
        </p:nvSpPr>
        <p:spPr bwMode="auto">
          <a:xfrm flipH="1">
            <a:off x="2590800" y="2590800"/>
            <a:ext cx="1524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3" name="Freeform 16"/>
          <p:cNvSpPr>
            <a:spLocks/>
          </p:cNvSpPr>
          <p:nvPr/>
        </p:nvSpPr>
        <p:spPr bwMode="auto">
          <a:xfrm>
            <a:off x="4953000" y="2667000"/>
            <a:ext cx="228600" cy="152400"/>
          </a:xfrm>
          <a:custGeom>
            <a:avLst/>
            <a:gdLst>
              <a:gd name="T0" fmla="*/ 0 w 10801"/>
              <a:gd name="T1" fmla="*/ 0 h 10800"/>
              <a:gd name="T2" fmla="*/ -1 w 10801"/>
              <a:gd name="T3" fmla="*/ 0 h 10800"/>
              <a:gd name="T4" fmla="*/ 10800 w 10801"/>
              <a:gd name="T5" fmla="*/ 10800 h 10800"/>
              <a:gd name="T6" fmla="*/ 0 w 10801"/>
              <a:gd name="T7" fmla="*/ 0 h 10800"/>
              <a:gd name="T8" fmla="*/ -1 w 10801"/>
              <a:gd name="T9" fmla="*/ 0 h 10800"/>
              <a:gd name="T10" fmla="*/ 10800 w 10801"/>
              <a:gd name="T11" fmla="*/ 10800 h 10800"/>
              <a:gd name="T12" fmla="*/ 1 w 10801"/>
              <a:gd name="T13" fmla="*/ 10800 h 10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01"/>
              <a:gd name="T22" fmla="*/ 0 h 10800"/>
              <a:gd name="T23" fmla="*/ 10801 w 10801"/>
              <a:gd name="T24" fmla="*/ 10800 h 108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01" h="10800" fill="none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</a:path>
              <a:path w="10801" h="10800" stroke="0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lnTo>
                  <a:pt x="1" y="1080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4" name="Line 18"/>
          <p:cNvSpPr>
            <a:spLocks noChangeShapeType="1"/>
          </p:cNvSpPr>
          <p:nvPr/>
        </p:nvSpPr>
        <p:spPr bwMode="auto">
          <a:xfrm flipV="1">
            <a:off x="5029200" y="2667000"/>
            <a:ext cx="15240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644" name="AutoShape 20"/>
          <p:cNvSpPr>
            <a:spLocks/>
          </p:cNvSpPr>
          <p:nvPr/>
        </p:nvSpPr>
        <p:spPr bwMode="auto">
          <a:xfrm>
            <a:off x="3733800" y="4953000"/>
            <a:ext cx="3048000" cy="1371600"/>
          </a:xfrm>
          <a:prstGeom prst="cloudCallout">
            <a:avLst>
              <a:gd name="adj1" fmla="val -61875"/>
              <a:gd name="adj2" fmla="val -87616"/>
            </a:avLst>
          </a:prstGeom>
          <a:solidFill>
            <a:srgbClr val="E6FCE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800" b="1">
                <a:latin typeface="Comic Sans MS" pitchFamily="66" charset="0"/>
              </a:rPr>
              <a:t>included </a:t>
            </a:r>
            <a:endParaRPr lang="en-US" altLang="en-US"/>
          </a:p>
          <a:p>
            <a:pPr algn="ctr"/>
            <a:r>
              <a:rPr lang="en-US" altLang="en-US" sz="2800" b="1">
                <a:latin typeface="Comic Sans MS" pitchFamily="66" charset="0"/>
              </a:rPr>
              <a:t>angle</a:t>
            </a:r>
            <a:endParaRPr lang="en-US" altLang="en-US"/>
          </a:p>
        </p:txBody>
      </p:sp>
      <p:sp>
        <p:nvSpPr>
          <p:cNvPr id="16426" name="Line 22"/>
          <p:cNvSpPr>
            <a:spLocks noChangeShapeType="1"/>
          </p:cNvSpPr>
          <p:nvPr/>
        </p:nvSpPr>
        <p:spPr bwMode="auto">
          <a:xfrm>
            <a:off x="1371600" y="3276600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7" name="Line 24"/>
          <p:cNvSpPr>
            <a:spLocks noChangeShapeType="1"/>
          </p:cNvSpPr>
          <p:nvPr/>
        </p:nvSpPr>
        <p:spPr bwMode="auto">
          <a:xfrm>
            <a:off x="1371600" y="4724400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8" name="Line 26"/>
          <p:cNvSpPr>
            <a:spLocks noChangeShapeType="1"/>
          </p:cNvSpPr>
          <p:nvPr/>
        </p:nvSpPr>
        <p:spPr bwMode="auto">
          <a:xfrm>
            <a:off x="2590800" y="3276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9" name="Line 28"/>
          <p:cNvSpPr>
            <a:spLocks noChangeShapeType="1"/>
          </p:cNvSpPr>
          <p:nvPr/>
        </p:nvSpPr>
        <p:spPr bwMode="auto">
          <a:xfrm>
            <a:off x="2590800" y="4724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0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36" name="Rectangle 112"/>
          <p:cNvSpPr>
            <a:spLocks noChangeArrowheads="1"/>
          </p:cNvSpPr>
          <p:nvPr/>
        </p:nvSpPr>
        <p:spPr bwMode="auto">
          <a:xfrm>
            <a:off x="-30480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Angle-Side-</a:t>
            </a:r>
            <a:r>
              <a:rPr lang="en-US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Angle</a:t>
            </a:r>
            <a:r>
              <a:rPr lang="en-US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(ASA)</a:t>
            </a:r>
            <a:endParaRPr lang="en-US" altLang="en-US"/>
          </a:p>
        </p:txBody>
      </p:sp>
      <p:sp>
        <p:nvSpPr>
          <p:cNvPr id="18435" name="Rectangle 114"/>
          <p:cNvSpPr>
            <a:spLocks noChangeArrowheads="1"/>
          </p:cNvSpPr>
          <p:nvPr/>
        </p:nvSpPr>
        <p:spPr bwMode="auto">
          <a:xfrm rot="-1440000">
            <a:off x="7923213" y="5846763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altLang="en-US" sz="1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436" name="Rectangle 116"/>
          <p:cNvSpPr>
            <a:spLocks/>
          </p:cNvSpPr>
          <p:nvPr/>
        </p:nvSpPr>
        <p:spPr bwMode="auto">
          <a:xfrm>
            <a:off x="304800" y="1219200"/>
            <a:ext cx="7772400" cy="4191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Rectangle 118"/>
          <p:cNvSpPr>
            <a:spLocks noChangeArrowheads="1"/>
          </p:cNvSpPr>
          <p:nvPr/>
        </p:nvSpPr>
        <p:spPr bwMode="auto">
          <a:xfrm>
            <a:off x="533400" y="3187700"/>
            <a:ext cx="35814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30000"/>
              </a:spcBef>
              <a:buFontTx/>
              <a:buAutoNum type="arabicPeriod"/>
            </a:pP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  <a:sym typeface="Symbol" pitchFamily="18" charset="2"/>
              </a:rPr>
              <a:t> </a:t>
            </a: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</a:rPr>
              <a:t>A </a:t>
            </a:r>
            <a:r>
              <a:rPr lang="en-US" altLang="en-US" sz="3600" b="1">
                <a:latin typeface="Comic Sans MS" pitchFamily="66" charset="0"/>
                <a:sym typeface="Symbol" pitchFamily="18" charset="2"/>
              </a:rPr>
              <a:t></a:t>
            </a: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</a:t>
            </a:r>
            <a:r>
              <a:rPr lang="en-US" altLang="en-US" sz="3600">
                <a:latin typeface="Comic Sans MS" pitchFamily="66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en-US" altLang="en-US"/>
          </a:p>
          <a:p>
            <a:pPr marL="457200" indent="-457200">
              <a:spcBef>
                <a:spcPct val="30000"/>
              </a:spcBef>
              <a:buFontTx/>
              <a:buAutoNum type="arabicPeriod"/>
            </a:pP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</a:rPr>
              <a:t> AB </a:t>
            </a:r>
            <a:r>
              <a:rPr lang="en-US" altLang="en-US" sz="3600" b="1">
                <a:latin typeface="Comic Sans MS" pitchFamily="66" charset="0"/>
                <a:sym typeface="Symbol" pitchFamily="18" charset="2"/>
              </a:rPr>
              <a:t> </a:t>
            </a: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DE</a:t>
            </a:r>
            <a:endParaRPr lang="en-US" altLang="en-US"/>
          </a:p>
          <a:p>
            <a:pPr marL="457200" indent="-457200">
              <a:spcBef>
                <a:spcPct val="30000"/>
              </a:spcBef>
              <a:buFontTx/>
              <a:buAutoNum type="arabicPeriod"/>
            </a:pP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</a:rPr>
              <a:t> </a:t>
            </a: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  <a:sym typeface="Symbol" pitchFamily="18" charset="2"/>
              </a:rPr>
              <a:t></a:t>
            </a:r>
            <a:r>
              <a:rPr lang="en-US" altLang="en-US" sz="3600">
                <a:latin typeface="Comic Sans MS" pitchFamily="66" charset="0"/>
              </a:rPr>
              <a:t> </a:t>
            </a: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</a:rPr>
              <a:t>B </a:t>
            </a:r>
            <a:r>
              <a:rPr lang="en-US" altLang="en-US" sz="3600" b="1">
                <a:latin typeface="Comic Sans MS" pitchFamily="66" charset="0"/>
                <a:sym typeface="Symbol" pitchFamily="18" charset="2"/>
              </a:rPr>
              <a:t></a:t>
            </a: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</a:t>
            </a:r>
            <a:r>
              <a:rPr lang="en-US" altLang="en-US" sz="3600"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E</a:t>
            </a:r>
            <a:endParaRPr lang="en-US" altLang="en-US"/>
          </a:p>
        </p:txBody>
      </p:sp>
      <p:sp>
        <p:nvSpPr>
          <p:cNvPr id="18438" name="AutoShape 120"/>
          <p:cNvSpPr>
            <a:spLocks/>
          </p:cNvSpPr>
          <p:nvPr/>
        </p:nvSpPr>
        <p:spPr bwMode="auto">
          <a:xfrm>
            <a:off x="3657600" y="3886200"/>
            <a:ext cx="914400" cy="533400"/>
          </a:xfrm>
          <a:prstGeom prst="rightArrow">
            <a:avLst>
              <a:gd name="adj1" fmla="val 50000"/>
              <a:gd name="adj2" fmla="val 42849"/>
            </a:avLst>
          </a:prstGeom>
          <a:solidFill>
            <a:srgbClr val="E38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Rectangle 122"/>
          <p:cNvSpPr>
            <a:spLocks noChangeArrowheads="1"/>
          </p:cNvSpPr>
          <p:nvPr/>
        </p:nvSpPr>
        <p:spPr bwMode="auto">
          <a:xfrm>
            <a:off x="4648200" y="38100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en-US" sz="3600" b="1">
                <a:solidFill>
                  <a:srgbClr val="00B200"/>
                </a:solidFill>
                <a:latin typeface="Comic Sans MS" pitchFamily="66" charset="0"/>
                <a:sym typeface="Symbol" pitchFamily="18" charset="2"/>
              </a:rPr>
              <a:t>ABC </a:t>
            </a:r>
            <a:r>
              <a:rPr lang="en-US" altLang="en-US" sz="3600">
                <a:solidFill>
                  <a:srgbClr val="00B2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3600" b="1">
                <a:solidFill>
                  <a:srgbClr val="00B200"/>
                </a:solidFill>
                <a:latin typeface="Comic Sans MS" pitchFamily="66" charset="0"/>
                <a:sym typeface="Symbol" pitchFamily="18" charset="2"/>
              </a:rPr>
              <a:t></a:t>
            </a:r>
            <a:r>
              <a:rPr lang="en-US" altLang="en-US" sz="3600">
                <a:solidFill>
                  <a:srgbClr val="00B2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3600" b="1">
                <a:solidFill>
                  <a:srgbClr val="00B200"/>
                </a:solidFill>
                <a:latin typeface="Comic Sans MS" pitchFamily="66" charset="0"/>
                <a:sym typeface="Symbol" pitchFamily="18" charset="2"/>
              </a:rPr>
              <a:t>DEF</a:t>
            </a:r>
            <a:endParaRPr lang="en-US" altLang="en-US"/>
          </a:p>
        </p:txBody>
      </p:sp>
      <p:sp>
        <p:nvSpPr>
          <p:cNvPr id="18440" name="Rectangle 124"/>
          <p:cNvSpPr>
            <a:spLocks noChangeArrowheads="1"/>
          </p:cNvSpPr>
          <p:nvPr/>
        </p:nvSpPr>
        <p:spPr bwMode="auto">
          <a:xfrm rot="420000">
            <a:off x="2252663" y="1408113"/>
            <a:ext cx="190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/>
              <a:t> </a:t>
            </a:r>
            <a:endParaRPr lang="en-US" altLang="en-US"/>
          </a:p>
        </p:txBody>
      </p:sp>
      <p:sp>
        <p:nvSpPr>
          <p:cNvPr id="18441" name="Rectangle 126"/>
          <p:cNvSpPr>
            <a:spLocks noChangeArrowheads="1"/>
          </p:cNvSpPr>
          <p:nvPr/>
        </p:nvSpPr>
        <p:spPr bwMode="auto">
          <a:xfrm rot="420000">
            <a:off x="2517775" y="1482725"/>
            <a:ext cx="20638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/>
              <a:t> </a:t>
            </a:r>
            <a:endParaRPr lang="en-US" altLang="en-US"/>
          </a:p>
        </p:txBody>
      </p:sp>
      <p:sp>
        <p:nvSpPr>
          <p:cNvPr id="18442" name="Rectangle 128"/>
          <p:cNvSpPr>
            <a:spLocks noChangeArrowheads="1"/>
          </p:cNvSpPr>
          <p:nvPr/>
        </p:nvSpPr>
        <p:spPr bwMode="auto">
          <a:xfrm rot="420000">
            <a:off x="2501900" y="1622425"/>
            <a:ext cx="190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/>
              <a:t> </a:t>
            </a:r>
            <a:endParaRPr lang="en-US" altLang="en-US"/>
          </a:p>
        </p:txBody>
      </p:sp>
      <p:sp>
        <p:nvSpPr>
          <p:cNvPr id="18443" name="Rectangle 130"/>
          <p:cNvSpPr>
            <a:spLocks noChangeArrowheads="1"/>
          </p:cNvSpPr>
          <p:nvPr/>
        </p:nvSpPr>
        <p:spPr bwMode="auto">
          <a:xfrm rot="420000">
            <a:off x="2481263" y="1778000"/>
            <a:ext cx="20637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>
                <a:solidFill>
                  <a:srgbClr val="703DFF"/>
                </a:solidFill>
              </a:rPr>
              <a:t> </a:t>
            </a:r>
            <a:endParaRPr lang="en-US" altLang="en-US"/>
          </a:p>
        </p:txBody>
      </p:sp>
      <p:grpSp>
        <p:nvGrpSpPr>
          <p:cNvPr id="2" name="Group -630"/>
          <p:cNvGrpSpPr>
            <a:grpSpLocks/>
          </p:cNvGrpSpPr>
          <p:nvPr/>
        </p:nvGrpSpPr>
        <p:grpSpPr bwMode="auto">
          <a:xfrm rot="420000">
            <a:off x="2432050" y="1860550"/>
            <a:ext cx="1339850" cy="966788"/>
            <a:chOff x="4105" y="2050"/>
            <a:chExt cx="584" cy="370"/>
          </a:xfrm>
        </p:grpSpPr>
        <p:sp>
          <p:nvSpPr>
            <p:cNvPr id="18478" name="Line 132"/>
            <p:cNvSpPr>
              <a:spLocks noChangeShapeType="1"/>
            </p:cNvSpPr>
            <p:nvPr/>
          </p:nvSpPr>
          <p:spPr bwMode="auto">
            <a:xfrm flipV="1">
              <a:off x="4105" y="2050"/>
              <a:ext cx="146" cy="365"/>
            </a:xfrm>
            <a:prstGeom prst="line">
              <a:avLst/>
            </a:prstGeom>
            <a:noFill/>
            <a:ln w="28575" cap="rnd">
              <a:solidFill>
                <a:srgbClr val="703D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Line 134"/>
            <p:cNvSpPr>
              <a:spLocks noChangeShapeType="1"/>
            </p:cNvSpPr>
            <p:nvPr/>
          </p:nvSpPr>
          <p:spPr bwMode="auto">
            <a:xfrm>
              <a:off x="4105" y="2419"/>
              <a:ext cx="584" cy="1"/>
            </a:xfrm>
            <a:prstGeom prst="line">
              <a:avLst/>
            </a:prstGeom>
            <a:noFill/>
            <a:ln w="28575" cap="rnd">
              <a:solidFill>
                <a:srgbClr val="703D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Line 136"/>
            <p:cNvSpPr>
              <a:spLocks noChangeShapeType="1"/>
            </p:cNvSpPr>
            <p:nvPr/>
          </p:nvSpPr>
          <p:spPr bwMode="auto">
            <a:xfrm>
              <a:off x="4251" y="2054"/>
              <a:ext cx="438" cy="365"/>
            </a:xfrm>
            <a:prstGeom prst="line">
              <a:avLst/>
            </a:prstGeom>
            <a:noFill/>
            <a:ln w="28575" cap="rnd">
              <a:solidFill>
                <a:srgbClr val="703D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5" name="Rectangle 138"/>
          <p:cNvSpPr>
            <a:spLocks noChangeArrowheads="1"/>
          </p:cNvSpPr>
          <p:nvPr/>
        </p:nvSpPr>
        <p:spPr bwMode="auto">
          <a:xfrm rot="420000">
            <a:off x="3727450" y="2813050"/>
            <a:ext cx="20638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/>
              <a:t> </a:t>
            </a:r>
            <a:endParaRPr lang="en-US" altLang="en-US"/>
          </a:p>
        </p:txBody>
      </p:sp>
      <p:sp>
        <p:nvSpPr>
          <p:cNvPr id="18446" name="Rectangle 140"/>
          <p:cNvSpPr>
            <a:spLocks noChangeArrowheads="1"/>
          </p:cNvSpPr>
          <p:nvPr/>
        </p:nvSpPr>
        <p:spPr bwMode="auto">
          <a:xfrm rot="420000">
            <a:off x="2754313" y="1531938"/>
            <a:ext cx="16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703DFF"/>
                </a:solidFill>
              </a:rPr>
              <a:t>B</a:t>
            </a:r>
            <a:endParaRPr lang="en-US" altLang="en-US"/>
          </a:p>
        </p:txBody>
      </p:sp>
      <p:sp>
        <p:nvSpPr>
          <p:cNvPr id="18447" name="Rectangle 142"/>
          <p:cNvSpPr>
            <a:spLocks noChangeArrowheads="1"/>
          </p:cNvSpPr>
          <p:nvPr/>
        </p:nvSpPr>
        <p:spPr bwMode="auto">
          <a:xfrm rot="420000">
            <a:off x="2133600" y="2522538"/>
            <a:ext cx="185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703DFF"/>
                </a:solidFill>
              </a:rPr>
              <a:t>A</a:t>
            </a:r>
            <a:endParaRPr lang="en-US" altLang="en-US"/>
          </a:p>
        </p:txBody>
      </p:sp>
      <p:sp>
        <p:nvSpPr>
          <p:cNvPr id="18448" name="Rectangle 144"/>
          <p:cNvSpPr>
            <a:spLocks noChangeArrowheads="1"/>
          </p:cNvSpPr>
          <p:nvPr/>
        </p:nvSpPr>
        <p:spPr bwMode="auto">
          <a:xfrm rot="420000">
            <a:off x="2286000" y="2617788"/>
            <a:ext cx="26988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900"/>
              <a:t> </a:t>
            </a:r>
            <a:endParaRPr lang="en-US" altLang="en-US"/>
          </a:p>
        </p:txBody>
      </p:sp>
      <p:sp>
        <p:nvSpPr>
          <p:cNvPr id="18449" name="Rectangle 146"/>
          <p:cNvSpPr>
            <a:spLocks noChangeArrowheads="1"/>
          </p:cNvSpPr>
          <p:nvPr/>
        </p:nvSpPr>
        <p:spPr bwMode="auto">
          <a:xfrm rot="420000">
            <a:off x="3767138" y="282733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703DFF"/>
                </a:solidFill>
              </a:rPr>
              <a:t>C</a:t>
            </a:r>
            <a:endParaRPr lang="en-US" altLang="en-US"/>
          </a:p>
        </p:txBody>
      </p:sp>
      <p:sp>
        <p:nvSpPr>
          <p:cNvPr id="18450" name="Rectangle 148"/>
          <p:cNvSpPr>
            <a:spLocks noChangeArrowheads="1"/>
          </p:cNvSpPr>
          <p:nvPr/>
        </p:nvSpPr>
        <p:spPr bwMode="auto">
          <a:xfrm rot="420000">
            <a:off x="3871913" y="2816225"/>
            <a:ext cx="301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900"/>
              <a:t> </a:t>
            </a:r>
            <a:endParaRPr lang="en-US" altLang="en-US"/>
          </a:p>
        </p:txBody>
      </p:sp>
      <p:sp>
        <p:nvSpPr>
          <p:cNvPr id="18451" name="Line 150"/>
          <p:cNvSpPr>
            <a:spLocks noChangeShapeType="1"/>
          </p:cNvSpPr>
          <p:nvPr/>
        </p:nvSpPr>
        <p:spPr bwMode="auto">
          <a:xfrm>
            <a:off x="2514600" y="2286000"/>
            <a:ext cx="1524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Rectangle 152"/>
          <p:cNvSpPr>
            <a:spLocks noChangeArrowheads="1"/>
          </p:cNvSpPr>
          <p:nvPr/>
        </p:nvSpPr>
        <p:spPr bwMode="auto">
          <a:xfrm rot="-1440000">
            <a:off x="4343400" y="1957388"/>
            <a:ext cx="190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>
                <a:solidFill>
                  <a:srgbClr val="FF0000"/>
                </a:solidFill>
              </a:rPr>
              <a:t> </a:t>
            </a:r>
            <a:endParaRPr lang="en-US" altLang="en-US"/>
          </a:p>
        </p:txBody>
      </p:sp>
      <p:sp>
        <p:nvSpPr>
          <p:cNvPr id="18453" name="Rectangle 154"/>
          <p:cNvSpPr>
            <a:spLocks noChangeArrowheads="1"/>
          </p:cNvSpPr>
          <p:nvPr/>
        </p:nvSpPr>
        <p:spPr bwMode="auto">
          <a:xfrm rot="-1440000">
            <a:off x="4570413" y="1868488"/>
            <a:ext cx="190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>
                <a:solidFill>
                  <a:srgbClr val="FF0000"/>
                </a:solidFill>
              </a:rPr>
              <a:t> </a:t>
            </a:r>
            <a:endParaRPr lang="en-US" altLang="en-US"/>
          </a:p>
        </p:txBody>
      </p:sp>
      <p:sp>
        <p:nvSpPr>
          <p:cNvPr id="18454" name="Rectangle 156"/>
          <p:cNvSpPr>
            <a:spLocks noChangeArrowheads="1"/>
          </p:cNvSpPr>
          <p:nvPr/>
        </p:nvSpPr>
        <p:spPr bwMode="auto">
          <a:xfrm rot="-1440000">
            <a:off x="4613275" y="2001838"/>
            <a:ext cx="20638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>
                <a:solidFill>
                  <a:srgbClr val="FF0000"/>
                </a:solidFill>
              </a:rPr>
              <a:t> </a:t>
            </a:r>
            <a:endParaRPr lang="en-US" altLang="en-US"/>
          </a:p>
        </p:txBody>
      </p:sp>
      <p:sp>
        <p:nvSpPr>
          <p:cNvPr id="18455" name="Rectangle 158"/>
          <p:cNvSpPr>
            <a:spLocks noChangeArrowheads="1"/>
          </p:cNvSpPr>
          <p:nvPr/>
        </p:nvSpPr>
        <p:spPr bwMode="auto">
          <a:xfrm rot="-1440000">
            <a:off x="4660900" y="2138363"/>
            <a:ext cx="174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>
                <a:solidFill>
                  <a:srgbClr val="FF0000"/>
                </a:solidFill>
              </a:rPr>
              <a:t> </a:t>
            </a:r>
            <a:endParaRPr lang="en-US" altLang="en-US"/>
          </a:p>
        </p:txBody>
      </p:sp>
      <p:sp>
        <p:nvSpPr>
          <p:cNvPr id="18456" name="Line 160"/>
          <p:cNvSpPr>
            <a:spLocks noChangeShapeType="1"/>
          </p:cNvSpPr>
          <p:nvPr/>
        </p:nvSpPr>
        <p:spPr bwMode="auto">
          <a:xfrm rot="20220000" flipV="1">
            <a:off x="4783138" y="1987550"/>
            <a:ext cx="287337" cy="930275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Line 162"/>
          <p:cNvSpPr>
            <a:spLocks noChangeShapeType="1"/>
          </p:cNvSpPr>
          <p:nvPr/>
        </p:nvSpPr>
        <p:spPr bwMode="auto">
          <a:xfrm rot="-1440000">
            <a:off x="4935538" y="2717800"/>
            <a:ext cx="1150937" cy="3175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Line 164"/>
          <p:cNvSpPr>
            <a:spLocks noChangeShapeType="1"/>
          </p:cNvSpPr>
          <p:nvPr/>
        </p:nvSpPr>
        <p:spPr bwMode="auto">
          <a:xfrm rot="-1440000">
            <a:off x="5027613" y="1770063"/>
            <a:ext cx="863600" cy="930275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9" name="Rectangle 166"/>
          <p:cNvSpPr>
            <a:spLocks noChangeArrowheads="1"/>
          </p:cNvSpPr>
          <p:nvPr/>
        </p:nvSpPr>
        <p:spPr bwMode="auto">
          <a:xfrm rot="-1440000">
            <a:off x="5995988" y="2325688"/>
            <a:ext cx="17462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>
                <a:solidFill>
                  <a:srgbClr val="FF0000"/>
                </a:solidFill>
              </a:rPr>
              <a:t> </a:t>
            </a:r>
            <a:endParaRPr lang="en-US" altLang="en-US"/>
          </a:p>
        </p:txBody>
      </p:sp>
      <p:sp>
        <p:nvSpPr>
          <p:cNvPr id="18460" name="Rectangle 168"/>
          <p:cNvSpPr>
            <a:spLocks noChangeArrowheads="1"/>
          </p:cNvSpPr>
          <p:nvPr/>
        </p:nvSpPr>
        <p:spPr bwMode="auto">
          <a:xfrm rot="-1440000">
            <a:off x="4725988" y="1676400"/>
            <a:ext cx="16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</a:rPr>
              <a:t>E</a:t>
            </a:r>
            <a:endParaRPr lang="en-US" altLang="en-US"/>
          </a:p>
        </p:txBody>
      </p:sp>
      <p:sp>
        <p:nvSpPr>
          <p:cNvPr id="18461" name="Rectangle 170"/>
          <p:cNvSpPr>
            <a:spLocks noChangeArrowheads="1"/>
          </p:cNvSpPr>
          <p:nvPr/>
        </p:nvSpPr>
        <p:spPr bwMode="auto">
          <a:xfrm rot="-1440000">
            <a:off x="4694238" y="2894013"/>
            <a:ext cx="1825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</a:rPr>
              <a:t>D</a:t>
            </a:r>
            <a:endParaRPr lang="en-US" altLang="en-US"/>
          </a:p>
        </p:txBody>
      </p:sp>
      <p:sp>
        <p:nvSpPr>
          <p:cNvPr id="18462" name="Rectangle 172"/>
          <p:cNvSpPr>
            <a:spLocks noChangeArrowheads="1"/>
          </p:cNvSpPr>
          <p:nvPr/>
        </p:nvSpPr>
        <p:spPr bwMode="auto">
          <a:xfrm rot="-1440000">
            <a:off x="4848225" y="2944813"/>
            <a:ext cx="26988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900">
                <a:solidFill>
                  <a:srgbClr val="FF0000"/>
                </a:solidFill>
              </a:rPr>
              <a:t> </a:t>
            </a:r>
            <a:endParaRPr lang="en-US" altLang="en-US"/>
          </a:p>
        </p:txBody>
      </p:sp>
      <p:sp>
        <p:nvSpPr>
          <p:cNvPr id="18463" name="Rectangle 174"/>
          <p:cNvSpPr>
            <a:spLocks noChangeArrowheads="1"/>
          </p:cNvSpPr>
          <p:nvPr/>
        </p:nvSpPr>
        <p:spPr bwMode="auto">
          <a:xfrm rot="-1440000">
            <a:off x="6169025" y="2362200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</a:rPr>
              <a:t>F</a:t>
            </a:r>
            <a:endParaRPr lang="en-US" altLang="en-US"/>
          </a:p>
        </p:txBody>
      </p:sp>
      <p:sp>
        <p:nvSpPr>
          <p:cNvPr id="18464" name="Freeform 176"/>
          <p:cNvSpPr>
            <a:spLocks/>
          </p:cNvSpPr>
          <p:nvPr/>
        </p:nvSpPr>
        <p:spPr bwMode="auto">
          <a:xfrm>
            <a:off x="2514600" y="2514600"/>
            <a:ext cx="152400" cy="228600"/>
          </a:xfrm>
          <a:custGeom>
            <a:avLst/>
            <a:gdLst>
              <a:gd name="T0" fmla="*/ 0 w 10801"/>
              <a:gd name="T1" fmla="*/ 0 h 10800"/>
              <a:gd name="T2" fmla="*/ -1 w 10801"/>
              <a:gd name="T3" fmla="*/ 0 h 10800"/>
              <a:gd name="T4" fmla="*/ 10800 w 10801"/>
              <a:gd name="T5" fmla="*/ 10800 h 10800"/>
              <a:gd name="T6" fmla="*/ 0 w 10801"/>
              <a:gd name="T7" fmla="*/ 0 h 10800"/>
              <a:gd name="T8" fmla="*/ -1 w 10801"/>
              <a:gd name="T9" fmla="*/ 0 h 10800"/>
              <a:gd name="T10" fmla="*/ 10800 w 10801"/>
              <a:gd name="T11" fmla="*/ 10800 h 10800"/>
              <a:gd name="T12" fmla="*/ 1 w 10801"/>
              <a:gd name="T13" fmla="*/ 10800 h 10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01"/>
              <a:gd name="T22" fmla="*/ 0 h 10800"/>
              <a:gd name="T23" fmla="*/ 10801 w 10801"/>
              <a:gd name="T24" fmla="*/ 10800 h 108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01" h="10800" fill="none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</a:path>
              <a:path w="10801" h="10800" stroke="0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lnTo>
                  <a:pt x="1" y="108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5" name="Line 178"/>
          <p:cNvSpPr>
            <a:spLocks noChangeShapeType="1"/>
          </p:cNvSpPr>
          <p:nvPr/>
        </p:nvSpPr>
        <p:spPr bwMode="auto">
          <a:xfrm flipH="1">
            <a:off x="2590800" y="2590800"/>
            <a:ext cx="1524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6" name="Freeform 180"/>
          <p:cNvSpPr>
            <a:spLocks/>
          </p:cNvSpPr>
          <p:nvPr/>
        </p:nvSpPr>
        <p:spPr bwMode="auto">
          <a:xfrm>
            <a:off x="4953000" y="2667000"/>
            <a:ext cx="228600" cy="152400"/>
          </a:xfrm>
          <a:custGeom>
            <a:avLst/>
            <a:gdLst>
              <a:gd name="T0" fmla="*/ 0 w 10801"/>
              <a:gd name="T1" fmla="*/ 0 h 10800"/>
              <a:gd name="T2" fmla="*/ -1 w 10801"/>
              <a:gd name="T3" fmla="*/ 0 h 10800"/>
              <a:gd name="T4" fmla="*/ 10800 w 10801"/>
              <a:gd name="T5" fmla="*/ 10800 h 10800"/>
              <a:gd name="T6" fmla="*/ 0 w 10801"/>
              <a:gd name="T7" fmla="*/ 0 h 10800"/>
              <a:gd name="T8" fmla="*/ -1 w 10801"/>
              <a:gd name="T9" fmla="*/ 0 h 10800"/>
              <a:gd name="T10" fmla="*/ 10800 w 10801"/>
              <a:gd name="T11" fmla="*/ 10800 h 10800"/>
              <a:gd name="T12" fmla="*/ 1 w 10801"/>
              <a:gd name="T13" fmla="*/ 10800 h 10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01"/>
              <a:gd name="T22" fmla="*/ 0 h 10800"/>
              <a:gd name="T23" fmla="*/ 10801 w 10801"/>
              <a:gd name="T24" fmla="*/ 10800 h 108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01" h="10800" fill="none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</a:path>
              <a:path w="10801" h="10800" stroke="0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lnTo>
                  <a:pt x="1" y="1080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7" name="Line 182"/>
          <p:cNvSpPr>
            <a:spLocks noChangeShapeType="1"/>
          </p:cNvSpPr>
          <p:nvPr/>
        </p:nvSpPr>
        <p:spPr bwMode="auto">
          <a:xfrm flipV="1">
            <a:off x="5029200" y="2667000"/>
            <a:ext cx="15240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808" name="AutoShape 184"/>
          <p:cNvSpPr>
            <a:spLocks/>
          </p:cNvSpPr>
          <p:nvPr/>
        </p:nvSpPr>
        <p:spPr bwMode="auto">
          <a:xfrm>
            <a:off x="4267200" y="4953000"/>
            <a:ext cx="2662238" cy="1600200"/>
          </a:xfrm>
          <a:prstGeom prst="cloudCallout">
            <a:avLst>
              <a:gd name="adj1" fmla="val -89046"/>
              <a:gd name="adj2" fmla="val -93454"/>
            </a:avLst>
          </a:prstGeom>
          <a:solidFill>
            <a:srgbClr val="E6FCE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800" b="1">
                <a:latin typeface="Comic Sans MS" pitchFamily="66" charset="0"/>
              </a:rPr>
              <a:t>included </a:t>
            </a:r>
            <a:endParaRPr lang="en-US" altLang="en-US"/>
          </a:p>
          <a:p>
            <a:pPr algn="ctr"/>
            <a:r>
              <a:rPr lang="en-US" altLang="en-US" sz="2800" b="1">
                <a:latin typeface="Comic Sans MS" pitchFamily="66" charset="0"/>
              </a:rPr>
              <a:t>side</a:t>
            </a:r>
            <a:endParaRPr lang="en-US" altLang="en-US"/>
          </a:p>
        </p:txBody>
      </p:sp>
      <p:sp>
        <p:nvSpPr>
          <p:cNvPr id="18469" name="Freeform 186"/>
          <p:cNvSpPr>
            <a:spLocks/>
          </p:cNvSpPr>
          <p:nvPr/>
        </p:nvSpPr>
        <p:spPr bwMode="auto">
          <a:xfrm flipV="1">
            <a:off x="2667000" y="2027238"/>
            <a:ext cx="304800" cy="106362"/>
          </a:xfrm>
          <a:custGeom>
            <a:avLst/>
            <a:gdLst>
              <a:gd name="T0" fmla="*/ 0 w 10801"/>
              <a:gd name="T1" fmla="*/ 0 h 15245"/>
              <a:gd name="T2" fmla="*/ -1 w 10801"/>
              <a:gd name="T3" fmla="*/ 0 h 15245"/>
              <a:gd name="T4" fmla="*/ 10800 w 10801"/>
              <a:gd name="T5" fmla="*/ 10800 h 15245"/>
              <a:gd name="T6" fmla="*/ 9842 w 10801"/>
              <a:gd name="T7" fmla="*/ 15245 h 15245"/>
              <a:gd name="T8" fmla="*/ 0 w 10801"/>
              <a:gd name="T9" fmla="*/ 0 h 15245"/>
              <a:gd name="T10" fmla="*/ -1 w 10801"/>
              <a:gd name="T11" fmla="*/ 0 h 15245"/>
              <a:gd name="T12" fmla="*/ 10800 w 10801"/>
              <a:gd name="T13" fmla="*/ 10800 h 15245"/>
              <a:gd name="T14" fmla="*/ 9842 w 10801"/>
              <a:gd name="T15" fmla="*/ 15245 h 15245"/>
              <a:gd name="T16" fmla="*/ 1 w 10801"/>
              <a:gd name="T17" fmla="*/ 10800 h 152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801"/>
              <a:gd name="T28" fmla="*/ 0 h 15245"/>
              <a:gd name="T29" fmla="*/ 10801 w 10801"/>
              <a:gd name="T30" fmla="*/ 15245 h 152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801" h="15245" fill="none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cubicBezTo>
                  <a:pt x="10800" y="12332"/>
                  <a:pt x="10473" y="13848"/>
                  <a:pt x="9842" y="15245"/>
                </a:cubicBezTo>
              </a:path>
              <a:path w="10801" h="15245" stroke="0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cubicBezTo>
                  <a:pt x="10800" y="12332"/>
                  <a:pt x="10473" y="13848"/>
                  <a:pt x="9842" y="15245"/>
                </a:cubicBezTo>
                <a:lnTo>
                  <a:pt x="1" y="108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0" name="Line 188"/>
          <p:cNvSpPr>
            <a:spLocks noChangeShapeType="1"/>
          </p:cNvSpPr>
          <p:nvPr/>
        </p:nvSpPr>
        <p:spPr bwMode="auto">
          <a:xfrm>
            <a:off x="2819400" y="20574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1" name="Line 190"/>
          <p:cNvSpPr>
            <a:spLocks noChangeShapeType="1"/>
          </p:cNvSpPr>
          <p:nvPr/>
        </p:nvSpPr>
        <p:spPr bwMode="auto">
          <a:xfrm>
            <a:off x="2895600" y="20574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2" name="Freeform 192"/>
          <p:cNvSpPr>
            <a:spLocks/>
          </p:cNvSpPr>
          <p:nvPr/>
        </p:nvSpPr>
        <p:spPr bwMode="auto">
          <a:xfrm flipV="1">
            <a:off x="4876800" y="2133600"/>
            <a:ext cx="304800" cy="106363"/>
          </a:xfrm>
          <a:custGeom>
            <a:avLst/>
            <a:gdLst>
              <a:gd name="T0" fmla="*/ 0 w 10801"/>
              <a:gd name="T1" fmla="*/ 0 h 15245"/>
              <a:gd name="T2" fmla="*/ -1 w 10801"/>
              <a:gd name="T3" fmla="*/ 0 h 15245"/>
              <a:gd name="T4" fmla="*/ 10800 w 10801"/>
              <a:gd name="T5" fmla="*/ 10800 h 15245"/>
              <a:gd name="T6" fmla="*/ 9842 w 10801"/>
              <a:gd name="T7" fmla="*/ 15245 h 15245"/>
              <a:gd name="T8" fmla="*/ 0 w 10801"/>
              <a:gd name="T9" fmla="*/ 0 h 15245"/>
              <a:gd name="T10" fmla="*/ -1 w 10801"/>
              <a:gd name="T11" fmla="*/ 0 h 15245"/>
              <a:gd name="T12" fmla="*/ 10800 w 10801"/>
              <a:gd name="T13" fmla="*/ 10800 h 15245"/>
              <a:gd name="T14" fmla="*/ 9842 w 10801"/>
              <a:gd name="T15" fmla="*/ 15245 h 15245"/>
              <a:gd name="T16" fmla="*/ 1 w 10801"/>
              <a:gd name="T17" fmla="*/ 10800 h 152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801"/>
              <a:gd name="T28" fmla="*/ 0 h 15245"/>
              <a:gd name="T29" fmla="*/ 10801 w 10801"/>
              <a:gd name="T30" fmla="*/ 15245 h 152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801" h="15245" fill="none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cubicBezTo>
                  <a:pt x="10800" y="12332"/>
                  <a:pt x="10473" y="13848"/>
                  <a:pt x="9842" y="15245"/>
                </a:cubicBezTo>
              </a:path>
              <a:path w="10801" h="15245" stroke="0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cubicBezTo>
                  <a:pt x="10800" y="12332"/>
                  <a:pt x="10473" y="13848"/>
                  <a:pt x="9842" y="15245"/>
                </a:cubicBezTo>
                <a:lnTo>
                  <a:pt x="1" y="108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3" name="Line 194"/>
          <p:cNvSpPr>
            <a:spLocks noChangeShapeType="1"/>
          </p:cNvSpPr>
          <p:nvPr/>
        </p:nvSpPr>
        <p:spPr bwMode="auto">
          <a:xfrm>
            <a:off x="5029200" y="2163763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4" name="Line 196"/>
          <p:cNvSpPr>
            <a:spLocks noChangeShapeType="1"/>
          </p:cNvSpPr>
          <p:nvPr/>
        </p:nvSpPr>
        <p:spPr bwMode="auto">
          <a:xfrm>
            <a:off x="5105400" y="2163763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5" name="Line 198"/>
          <p:cNvSpPr>
            <a:spLocks noChangeShapeType="1"/>
          </p:cNvSpPr>
          <p:nvPr/>
        </p:nvSpPr>
        <p:spPr bwMode="auto">
          <a:xfrm>
            <a:off x="2667000" y="3962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6" name="Line 200"/>
          <p:cNvSpPr>
            <a:spLocks noChangeShapeType="1"/>
          </p:cNvSpPr>
          <p:nvPr/>
        </p:nvSpPr>
        <p:spPr bwMode="auto">
          <a:xfrm>
            <a:off x="1371600" y="3962400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7" name="Line 202"/>
          <p:cNvSpPr>
            <a:spLocks noChangeShapeType="1"/>
          </p:cNvSpPr>
          <p:nvPr/>
        </p:nvSpPr>
        <p:spPr bwMode="auto">
          <a:xfrm flipV="1">
            <a:off x="4800600" y="2438400"/>
            <a:ext cx="2286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0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0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28" name="Rectangle 304"/>
          <p:cNvSpPr>
            <a:spLocks noChangeArrowheads="1"/>
          </p:cNvSpPr>
          <p:nvPr/>
        </p:nvSpPr>
        <p:spPr bwMode="auto">
          <a:xfrm>
            <a:off x="-30480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Angle-Angle-Side (AAS)</a:t>
            </a:r>
            <a:endParaRPr lang="en-US" altLang="en-US"/>
          </a:p>
        </p:txBody>
      </p:sp>
      <p:sp>
        <p:nvSpPr>
          <p:cNvPr id="21507" name="Rectangle 306"/>
          <p:cNvSpPr>
            <a:spLocks noChangeArrowheads="1"/>
          </p:cNvSpPr>
          <p:nvPr/>
        </p:nvSpPr>
        <p:spPr bwMode="auto">
          <a:xfrm rot="-1440000">
            <a:off x="7923213" y="5846763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altLang="en-US" sz="1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508" name="Rectangle 308"/>
          <p:cNvSpPr>
            <a:spLocks/>
          </p:cNvSpPr>
          <p:nvPr/>
        </p:nvSpPr>
        <p:spPr bwMode="auto">
          <a:xfrm>
            <a:off x="304800" y="1219200"/>
            <a:ext cx="7772400" cy="4191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Rectangle 310"/>
          <p:cNvSpPr>
            <a:spLocks noChangeArrowheads="1"/>
          </p:cNvSpPr>
          <p:nvPr/>
        </p:nvSpPr>
        <p:spPr bwMode="auto">
          <a:xfrm>
            <a:off x="533400" y="3187700"/>
            <a:ext cx="35814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30000"/>
              </a:spcBef>
              <a:buFontTx/>
              <a:buAutoNum type="arabicPeriod"/>
            </a:pP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  <a:sym typeface="Symbol" pitchFamily="18" charset="2"/>
              </a:rPr>
              <a:t> </a:t>
            </a: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</a:rPr>
              <a:t>A </a:t>
            </a:r>
            <a:r>
              <a:rPr lang="en-US" altLang="en-US" sz="3600" b="1">
                <a:latin typeface="Comic Sans MS" pitchFamily="66" charset="0"/>
                <a:sym typeface="Symbol" pitchFamily="18" charset="2"/>
              </a:rPr>
              <a:t></a:t>
            </a: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</a:t>
            </a:r>
            <a:r>
              <a:rPr lang="en-US" altLang="en-US" sz="1800">
                <a:latin typeface="Comic Sans MS" pitchFamily="66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en-US" altLang="en-US"/>
          </a:p>
          <a:p>
            <a:pPr marL="457200" indent="-457200">
              <a:spcBef>
                <a:spcPct val="30000"/>
              </a:spcBef>
              <a:buFontTx/>
              <a:buAutoNum type="arabicPeriod"/>
            </a:pP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</a:rPr>
              <a:t> </a:t>
            </a: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  <a:sym typeface="Symbol" pitchFamily="18" charset="2"/>
              </a:rPr>
              <a:t></a:t>
            </a:r>
            <a:r>
              <a:rPr lang="en-US" altLang="en-US" sz="1800">
                <a:latin typeface="Comic Sans MS" pitchFamily="66" charset="0"/>
              </a:rPr>
              <a:t> </a:t>
            </a: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</a:rPr>
              <a:t>B </a:t>
            </a:r>
            <a:r>
              <a:rPr lang="en-US" altLang="en-US" sz="3600" b="1">
                <a:latin typeface="Comic Sans MS" pitchFamily="66" charset="0"/>
                <a:sym typeface="Symbol" pitchFamily="18" charset="2"/>
              </a:rPr>
              <a:t></a:t>
            </a: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</a:t>
            </a:r>
            <a:r>
              <a:rPr lang="en-US" altLang="en-US" sz="1800"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E</a:t>
            </a:r>
            <a:endParaRPr lang="en-US" altLang="en-US"/>
          </a:p>
          <a:p>
            <a:pPr marL="457200" indent="-457200">
              <a:spcBef>
                <a:spcPct val="30000"/>
              </a:spcBef>
              <a:buFontTx/>
              <a:buAutoNum type="arabicPeriod"/>
            </a:pPr>
            <a:r>
              <a:rPr lang="en-US" altLang="en-US" sz="3600" b="1">
                <a:solidFill>
                  <a:srgbClr val="703DFF"/>
                </a:solidFill>
                <a:latin typeface="Comic Sans MS" pitchFamily="66" charset="0"/>
              </a:rPr>
              <a:t>  BC</a:t>
            </a:r>
            <a:r>
              <a:rPr lang="en-US" altLang="en-US" sz="3600" b="1">
                <a:latin typeface="Comic Sans MS" pitchFamily="66" charset="0"/>
                <a:sym typeface="Symbol" pitchFamily="18" charset="2"/>
              </a:rPr>
              <a:t>  </a:t>
            </a:r>
            <a:r>
              <a:rPr lang="en-US" altLang="en-US" sz="3600" b="1">
                <a:solidFill>
                  <a:srgbClr val="FF0000"/>
                </a:solidFill>
                <a:latin typeface="Comic Sans MS" pitchFamily="66" charset="0"/>
              </a:rPr>
              <a:t>EF</a:t>
            </a:r>
            <a:endParaRPr lang="en-US" altLang="en-US"/>
          </a:p>
        </p:txBody>
      </p:sp>
      <p:sp>
        <p:nvSpPr>
          <p:cNvPr id="21510" name="AutoShape 312"/>
          <p:cNvSpPr>
            <a:spLocks/>
          </p:cNvSpPr>
          <p:nvPr/>
        </p:nvSpPr>
        <p:spPr bwMode="auto">
          <a:xfrm>
            <a:off x="3657600" y="3886200"/>
            <a:ext cx="914400" cy="533400"/>
          </a:xfrm>
          <a:prstGeom prst="rightArrow">
            <a:avLst>
              <a:gd name="adj1" fmla="val 50000"/>
              <a:gd name="adj2" fmla="val 42849"/>
            </a:avLst>
          </a:prstGeom>
          <a:solidFill>
            <a:srgbClr val="E38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Rectangle 314"/>
          <p:cNvSpPr>
            <a:spLocks noChangeArrowheads="1"/>
          </p:cNvSpPr>
          <p:nvPr/>
        </p:nvSpPr>
        <p:spPr bwMode="auto">
          <a:xfrm>
            <a:off x="4648200" y="38100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en-US" sz="3600" b="1">
                <a:solidFill>
                  <a:srgbClr val="00B200"/>
                </a:solidFill>
                <a:latin typeface="Comic Sans MS" pitchFamily="66" charset="0"/>
                <a:sym typeface="Symbol" pitchFamily="18" charset="2"/>
              </a:rPr>
              <a:t>ABC </a:t>
            </a:r>
            <a:r>
              <a:rPr lang="en-US" altLang="en-US" sz="3600">
                <a:solidFill>
                  <a:srgbClr val="00B2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3600" b="1">
                <a:solidFill>
                  <a:srgbClr val="00B200"/>
                </a:solidFill>
                <a:latin typeface="Comic Sans MS" pitchFamily="66" charset="0"/>
                <a:sym typeface="Symbol" pitchFamily="18" charset="2"/>
              </a:rPr>
              <a:t></a:t>
            </a:r>
            <a:r>
              <a:rPr lang="en-US" altLang="en-US" sz="3600">
                <a:solidFill>
                  <a:srgbClr val="00B2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3600" b="1">
                <a:solidFill>
                  <a:srgbClr val="00B200"/>
                </a:solidFill>
                <a:latin typeface="Comic Sans MS" pitchFamily="66" charset="0"/>
                <a:sym typeface="Symbol" pitchFamily="18" charset="2"/>
              </a:rPr>
              <a:t>DEF</a:t>
            </a:r>
            <a:endParaRPr lang="en-US" altLang="en-US"/>
          </a:p>
        </p:txBody>
      </p:sp>
      <p:sp>
        <p:nvSpPr>
          <p:cNvPr id="21512" name="Rectangle 316"/>
          <p:cNvSpPr>
            <a:spLocks noChangeArrowheads="1"/>
          </p:cNvSpPr>
          <p:nvPr/>
        </p:nvSpPr>
        <p:spPr bwMode="auto">
          <a:xfrm rot="420000">
            <a:off x="2252663" y="1408113"/>
            <a:ext cx="190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/>
              <a:t> </a:t>
            </a:r>
            <a:endParaRPr lang="en-US" altLang="en-US"/>
          </a:p>
        </p:txBody>
      </p:sp>
      <p:sp>
        <p:nvSpPr>
          <p:cNvPr id="21513" name="Rectangle 318"/>
          <p:cNvSpPr>
            <a:spLocks noChangeArrowheads="1"/>
          </p:cNvSpPr>
          <p:nvPr/>
        </p:nvSpPr>
        <p:spPr bwMode="auto">
          <a:xfrm rot="420000">
            <a:off x="2517775" y="1482725"/>
            <a:ext cx="20638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/>
              <a:t> </a:t>
            </a:r>
            <a:endParaRPr lang="en-US" altLang="en-US"/>
          </a:p>
        </p:txBody>
      </p:sp>
      <p:sp>
        <p:nvSpPr>
          <p:cNvPr id="21514" name="Rectangle 320"/>
          <p:cNvSpPr>
            <a:spLocks noChangeArrowheads="1"/>
          </p:cNvSpPr>
          <p:nvPr/>
        </p:nvSpPr>
        <p:spPr bwMode="auto">
          <a:xfrm rot="420000">
            <a:off x="2501900" y="1622425"/>
            <a:ext cx="190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/>
              <a:t> </a:t>
            </a:r>
            <a:endParaRPr lang="en-US" altLang="en-US"/>
          </a:p>
        </p:txBody>
      </p:sp>
      <p:sp>
        <p:nvSpPr>
          <p:cNvPr id="21515" name="Rectangle 322"/>
          <p:cNvSpPr>
            <a:spLocks noChangeArrowheads="1"/>
          </p:cNvSpPr>
          <p:nvPr/>
        </p:nvSpPr>
        <p:spPr bwMode="auto">
          <a:xfrm rot="420000">
            <a:off x="2481263" y="1778000"/>
            <a:ext cx="20637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>
                <a:solidFill>
                  <a:srgbClr val="703DFF"/>
                </a:solidFill>
              </a:rPr>
              <a:t> </a:t>
            </a:r>
            <a:endParaRPr lang="en-US" altLang="en-US"/>
          </a:p>
        </p:txBody>
      </p:sp>
      <p:grpSp>
        <p:nvGrpSpPr>
          <p:cNvPr id="2" name="Group -612"/>
          <p:cNvGrpSpPr>
            <a:grpSpLocks/>
          </p:cNvGrpSpPr>
          <p:nvPr/>
        </p:nvGrpSpPr>
        <p:grpSpPr bwMode="auto">
          <a:xfrm rot="420000">
            <a:off x="2432050" y="1860550"/>
            <a:ext cx="1339850" cy="966788"/>
            <a:chOff x="4105" y="2050"/>
            <a:chExt cx="584" cy="370"/>
          </a:xfrm>
        </p:grpSpPr>
        <p:sp>
          <p:nvSpPr>
            <p:cNvPr id="21550" name="Line 324"/>
            <p:cNvSpPr>
              <a:spLocks noChangeShapeType="1"/>
            </p:cNvSpPr>
            <p:nvPr/>
          </p:nvSpPr>
          <p:spPr bwMode="auto">
            <a:xfrm flipV="1">
              <a:off x="4105" y="2050"/>
              <a:ext cx="146" cy="365"/>
            </a:xfrm>
            <a:prstGeom prst="line">
              <a:avLst/>
            </a:prstGeom>
            <a:noFill/>
            <a:ln w="28575" cap="rnd">
              <a:solidFill>
                <a:srgbClr val="703D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Line 326"/>
            <p:cNvSpPr>
              <a:spLocks noChangeShapeType="1"/>
            </p:cNvSpPr>
            <p:nvPr/>
          </p:nvSpPr>
          <p:spPr bwMode="auto">
            <a:xfrm>
              <a:off x="4105" y="2419"/>
              <a:ext cx="584" cy="1"/>
            </a:xfrm>
            <a:prstGeom prst="line">
              <a:avLst/>
            </a:prstGeom>
            <a:noFill/>
            <a:ln w="28575" cap="rnd">
              <a:solidFill>
                <a:srgbClr val="703D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Line 328"/>
            <p:cNvSpPr>
              <a:spLocks noChangeShapeType="1"/>
            </p:cNvSpPr>
            <p:nvPr/>
          </p:nvSpPr>
          <p:spPr bwMode="auto">
            <a:xfrm>
              <a:off x="4251" y="2054"/>
              <a:ext cx="438" cy="365"/>
            </a:xfrm>
            <a:prstGeom prst="line">
              <a:avLst/>
            </a:prstGeom>
            <a:noFill/>
            <a:ln w="28575" cap="rnd">
              <a:solidFill>
                <a:srgbClr val="703D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7" name="Rectangle 330"/>
          <p:cNvSpPr>
            <a:spLocks noChangeArrowheads="1"/>
          </p:cNvSpPr>
          <p:nvPr/>
        </p:nvSpPr>
        <p:spPr bwMode="auto">
          <a:xfrm rot="420000">
            <a:off x="3727450" y="2813050"/>
            <a:ext cx="20638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/>
              <a:t> </a:t>
            </a:r>
            <a:endParaRPr lang="en-US" altLang="en-US"/>
          </a:p>
        </p:txBody>
      </p:sp>
      <p:sp>
        <p:nvSpPr>
          <p:cNvPr id="21518" name="Rectangle 332"/>
          <p:cNvSpPr>
            <a:spLocks noChangeArrowheads="1"/>
          </p:cNvSpPr>
          <p:nvPr/>
        </p:nvSpPr>
        <p:spPr bwMode="auto">
          <a:xfrm rot="420000">
            <a:off x="2754313" y="1531938"/>
            <a:ext cx="16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703DFF"/>
                </a:solidFill>
              </a:rPr>
              <a:t>B</a:t>
            </a:r>
            <a:endParaRPr lang="en-US" altLang="en-US"/>
          </a:p>
        </p:txBody>
      </p:sp>
      <p:sp>
        <p:nvSpPr>
          <p:cNvPr id="21519" name="Rectangle 334"/>
          <p:cNvSpPr>
            <a:spLocks noChangeArrowheads="1"/>
          </p:cNvSpPr>
          <p:nvPr/>
        </p:nvSpPr>
        <p:spPr bwMode="auto">
          <a:xfrm rot="420000">
            <a:off x="2133600" y="2522538"/>
            <a:ext cx="185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703DFF"/>
                </a:solidFill>
              </a:rPr>
              <a:t>A</a:t>
            </a:r>
            <a:endParaRPr lang="en-US" altLang="en-US"/>
          </a:p>
        </p:txBody>
      </p:sp>
      <p:sp>
        <p:nvSpPr>
          <p:cNvPr id="21520" name="Rectangle 336"/>
          <p:cNvSpPr>
            <a:spLocks noChangeArrowheads="1"/>
          </p:cNvSpPr>
          <p:nvPr/>
        </p:nvSpPr>
        <p:spPr bwMode="auto">
          <a:xfrm rot="420000">
            <a:off x="2286000" y="2617788"/>
            <a:ext cx="26988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900"/>
              <a:t> </a:t>
            </a:r>
            <a:endParaRPr lang="en-US" altLang="en-US"/>
          </a:p>
        </p:txBody>
      </p:sp>
      <p:sp>
        <p:nvSpPr>
          <p:cNvPr id="21521" name="Rectangle 338"/>
          <p:cNvSpPr>
            <a:spLocks noChangeArrowheads="1"/>
          </p:cNvSpPr>
          <p:nvPr/>
        </p:nvSpPr>
        <p:spPr bwMode="auto">
          <a:xfrm rot="420000">
            <a:off x="3767138" y="282733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703DFF"/>
                </a:solidFill>
              </a:rPr>
              <a:t>C</a:t>
            </a:r>
            <a:endParaRPr lang="en-US" altLang="en-US"/>
          </a:p>
        </p:txBody>
      </p:sp>
      <p:sp>
        <p:nvSpPr>
          <p:cNvPr id="21522" name="Rectangle 340"/>
          <p:cNvSpPr>
            <a:spLocks noChangeArrowheads="1"/>
          </p:cNvSpPr>
          <p:nvPr/>
        </p:nvSpPr>
        <p:spPr bwMode="auto">
          <a:xfrm rot="420000">
            <a:off x="3871913" y="2816225"/>
            <a:ext cx="301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900"/>
              <a:t> </a:t>
            </a:r>
            <a:endParaRPr lang="en-US" altLang="en-US"/>
          </a:p>
        </p:txBody>
      </p:sp>
      <p:sp>
        <p:nvSpPr>
          <p:cNvPr id="21523" name="Line 342"/>
          <p:cNvSpPr>
            <a:spLocks noChangeShapeType="1"/>
          </p:cNvSpPr>
          <p:nvPr/>
        </p:nvSpPr>
        <p:spPr bwMode="auto">
          <a:xfrm flipV="1">
            <a:off x="3200400" y="2362200"/>
            <a:ext cx="1524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Rectangle 344"/>
          <p:cNvSpPr>
            <a:spLocks noChangeArrowheads="1"/>
          </p:cNvSpPr>
          <p:nvPr/>
        </p:nvSpPr>
        <p:spPr bwMode="auto">
          <a:xfrm rot="-1440000">
            <a:off x="4343400" y="1957388"/>
            <a:ext cx="190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>
                <a:solidFill>
                  <a:srgbClr val="FF0000"/>
                </a:solidFill>
              </a:rPr>
              <a:t> </a:t>
            </a:r>
            <a:endParaRPr lang="en-US" altLang="en-US"/>
          </a:p>
        </p:txBody>
      </p:sp>
      <p:sp>
        <p:nvSpPr>
          <p:cNvPr id="21525" name="Rectangle 346"/>
          <p:cNvSpPr>
            <a:spLocks noChangeArrowheads="1"/>
          </p:cNvSpPr>
          <p:nvPr/>
        </p:nvSpPr>
        <p:spPr bwMode="auto">
          <a:xfrm rot="-1440000">
            <a:off x="4570413" y="1868488"/>
            <a:ext cx="190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>
                <a:solidFill>
                  <a:srgbClr val="FF0000"/>
                </a:solidFill>
              </a:rPr>
              <a:t> </a:t>
            </a:r>
            <a:endParaRPr lang="en-US" altLang="en-US"/>
          </a:p>
        </p:txBody>
      </p:sp>
      <p:sp>
        <p:nvSpPr>
          <p:cNvPr id="21526" name="Rectangle 348"/>
          <p:cNvSpPr>
            <a:spLocks noChangeArrowheads="1"/>
          </p:cNvSpPr>
          <p:nvPr/>
        </p:nvSpPr>
        <p:spPr bwMode="auto">
          <a:xfrm rot="-1440000">
            <a:off x="4613275" y="2001838"/>
            <a:ext cx="20638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>
                <a:solidFill>
                  <a:srgbClr val="FF0000"/>
                </a:solidFill>
              </a:rPr>
              <a:t> </a:t>
            </a:r>
            <a:endParaRPr lang="en-US" altLang="en-US"/>
          </a:p>
        </p:txBody>
      </p:sp>
      <p:sp>
        <p:nvSpPr>
          <p:cNvPr id="21527" name="Rectangle 350"/>
          <p:cNvSpPr>
            <a:spLocks noChangeArrowheads="1"/>
          </p:cNvSpPr>
          <p:nvPr/>
        </p:nvSpPr>
        <p:spPr bwMode="auto">
          <a:xfrm rot="-1440000">
            <a:off x="4660900" y="2138363"/>
            <a:ext cx="174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>
                <a:solidFill>
                  <a:srgbClr val="FF0000"/>
                </a:solidFill>
              </a:rPr>
              <a:t> </a:t>
            </a:r>
            <a:endParaRPr lang="en-US" altLang="en-US"/>
          </a:p>
        </p:txBody>
      </p:sp>
      <p:sp>
        <p:nvSpPr>
          <p:cNvPr id="21528" name="Line 352"/>
          <p:cNvSpPr>
            <a:spLocks noChangeShapeType="1"/>
          </p:cNvSpPr>
          <p:nvPr/>
        </p:nvSpPr>
        <p:spPr bwMode="auto">
          <a:xfrm rot="20220000" flipV="1">
            <a:off x="4783138" y="1987550"/>
            <a:ext cx="287337" cy="930275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9" name="Line 354"/>
          <p:cNvSpPr>
            <a:spLocks noChangeShapeType="1"/>
          </p:cNvSpPr>
          <p:nvPr/>
        </p:nvSpPr>
        <p:spPr bwMode="auto">
          <a:xfrm rot="-1440000">
            <a:off x="4935538" y="2717800"/>
            <a:ext cx="1150937" cy="3175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0" name="Line 356"/>
          <p:cNvSpPr>
            <a:spLocks noChangeShapeType="1"/>
          </p:cNvSpPr>
          <p:nvPr/>
        </p:nvSpPr>
        <p:spPr bwMode="auto">
          <a:xfrm rot="-1440000">
            <a:off x="5027613" y="1770063"/>
            <a:ext cx="863600" cy="930275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1" name="Rectangle 358"/>
          <p:cNvSpPr>
            <a:spLocks noChangeArrowheads="1"/>
          </p:cNvSpPr>
          <p:nvPr/>
        </p:nvSpPr>
        <p:spPr bwMode="auto">
          <a:xfrm rot="-1440000">
            <a:off x="5995988" y="2325688"/>
            <a:ext cx="17462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600">
                <a:solidFill>
                  <a:srgbClr val="FF0000"/>
                </a:solidFill>
              </a:rPr>
              <a:t> </a:t>
            </a:r>
            <a:endParaRPr lang="en-US" altLang="en-US"/>
          </a:p>
        </p:txBody>
      </p:sp>
      <p:sp>
        <p:nvSpPr>
          <p:cNvPr id="21532" name="Rectangle 360"/>
          <p:cNvSpPr>
            <a:spLocks noChangeArrowheads="1"/>
          </p:cNvSpPr>
          <p:nvPr/>
        </p:nvSpPr>
        <p:spPr bwMode="auto">
          <a:xfrm rot="-1440000">
            <a:off x="4725988" y="1676400"/>
            <a:ext cx="16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</a:rPr>
              <a:t>E</a:t>
            </a:r>
            <a:endParaRPr lang="en-US" altLang="en-US"/>
          </a:p>
        </p:txBody>
      </p:sp>
      <p:sp>
        <p:nvSpPr>
          <p:cNvPr id="21533" name="Rectangle 362"/>
          <p:cNvSpPr>
            <a:spLocks noChangeArrowheads="1"/>
          </p:cNvSpPr>
          <p:nvPr/>
        </p:nvSpPr>
        <p:spPr bwMode="auto">
          <a:xfrm rot="-1440000">
            <a:off x="4694238" y="2894013"/>
            <a:ext cx="1825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</a:rPr>
              <a:t>D</a:t>
            </a:r>
            <a:endParaRPr lang="en-US" altLang="en-US"/>
          </a:p>
        </p:txBody>
      </p:sp>
      <p:sp>
        <p:nvSpPr>
          <p:cNvPr id="21534" name="Rectangle 364"/>
          <p:cNvSpPr>
            <a:spLocks noChangeArrowheads="1"/>
          </p:cNvSpPr>
          <p:nvPr/>
        </p:nvSpPr>
        <p:spPr bwMode="auto">
          <a:xfrm rot="-1440000">
            <a:off x="4848225" y="2944813"/>
            <a:ext cx="26988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900">
                <a:solidFill>
                  <a:srgbClr val="FF0000"/>
                </a:solidFill>
              </a:rPr>
              <a:t> </a:t>
            </a:r>
            <a:endParaRPr lang="en-US" altLang="en-US"/>
          </a:p>
        </p:txBody>
      </p:sp>
      <p:sp>
        <p:nvSpPr>
          <p:cNvPr id="21535" name="Rectangle 366"/>
          <p:cNvSpPr>
            <a:spLocks noChangeArrowheads="1"/>
          </p:cNvSpPr>
          <p:nvPr/>
        </p:nvSpPr>
        <p:spPr bwMode="auto">
          <a:xfrm rot="-1440000">
            <a:off x="6169025" y="2362200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</a:rPr>
              <a:t>F</a:t>
            </a:r>
            <a:endParaRPr lang="en-US" altLang="en-US"/>
          </a:p>
        </p:txBody>
      </p:sp>
      <p:sp>
        <p:nvSpPr>
          <p:cNvPr id="21536" name="Line 368"/>
          <p:cNvSpPr>
            <a:spLocks noChangeShapeType="1"/>
          </p:cNvSpPr>
          <p:nvPr/>
        </p:nvSpPr>
        <p:spPr bwMode="auto">
          <a:xfrm flipV="1">
            <a:off x="5486400" y="2209800"/>
            <a:ext cx="15240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7" name="Freeform 370"/>
          <p:cNvSpPr>
            <a:spLocks/>
          </p:cNvSpPr>
          <p:nvPr/>
        </p:nvSpPr>
        <p:spPr bwMode="auto">
          <a:xfrm>
            <a:off x="2514600" y="2514600"/>
            <a:ext cx="152400" cy="228600"/>
          </a:xfrm>
          <a:custGeom>
            <a:avLst/>
            <a:gdLst>
              <a:gd name="T0" fmla="*/ 0 w 10801"/>
              <a:gd name="T1" fmla="*/ 0 h 10800"/>
              <a:gd name="T2" fmla="*/ -1 w 10801"/>
              <a:gd name="T3" fmla="*/ 0 h 10800"/>
              <a:gd name="T4" fmla="*/ 10800 w 10801"/>
              <a:gd name="T5" fmla="*/ 10800 h 10800"/>
              <a:gd name="T6" fmla="*/ 0 w 10801"/>
              <a:gd name="T7" fmla="*/ 0 h 10800"/>
              <a:gd name="T8" fmla="*/ -1 w 10801"/>
              <a:gd name="T9" fmla="*/ 0 h 10800"/>
              <a:gd name="T10" fmla="*/ 10800 w 10801"/>
              <a:gd name="T11" fmla="*/ 10800 h 10800"/>
              <a:gd name="T12" fmla="*/ 1 w 10801"/>
              <a:gd name="T13" fmla="*/ 10800 h 10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01"/>
              <a:gd name="T22" fmla="*/ 0 h 10800"/>
              <a:gd name="T23" fmla="*/ 10801 w 10801"/>
              <a:gd name="T24" fmla="*/ 10800 h 108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01" h="10800" fill="none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</a:path>
              <a:path w="10801" h="10800" stroke="0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lnTo>
                  <a:pt x="1" y="108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8" name="Line 372"/>
          <p:cNvSpPr>
            <a:spLocks noChangeShapeType="1"/>
          </p:cNvSpPr>
          <p:nvPr/>
        </p:nvSpPr>
        <p:spPr bwMode="auto">
          <a:xfrm flipH="1">
            <a:off x="2590800" y="2590800"/>
            <a:ext cx="1524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9" name="Freeform 374"/>
          <p:cNvSpPr>
            <a:spLocks/>
          </p:cNvSpPr>
          <p:nvPr/>
        </p:nvSpPr>
        <p:spPr bwMode="auto">
          <a:xfrm>
            <a:off x="4953000" y="2667000"/>
            <a:ext cx="228600" cy="152400"/>
          </a:xfrm>
          <a:custGeom>
            <a:avLst/>
            <a:gdLst>
              <a:gd name="T0" fmla="*/ 0 w 10801"/>
              <a:gd name="T1" fmla="*/ 0 h 10800"/>
              <a:gd name="T2" fmla="*/ -1 w 10801"/>
              <a:gd name="T3" fmla="*/ 0 h 10800"/>
              <a:gd name="T4" fmla="*/ 10800 w 10801"/>
              <a:gd name="T5" fmla="*/ 10800 h 10800"/>
              <a:gd name="T6" fmla="*/ 0 w 10801"/>
              <a:gd name="T7" fmla="*/ 0 h 10800"/>
              <a:gd name="T8" fmla="*/ -1 w 10801"/>
              <a:gd name="T9" fmla="*/ 0 h 10800"/>
              <a:gd name="T10" fmla="*/ 10800 w 10801"/>
              <a:gd name="T11" fmla="*/ 10800 h 10800"/>
              <a:gd name="T12" fmla="*/ 1 w 10801"/>
              <a:gd name="T13" fmla="*/ 10800 h 10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01"/>
              <a:gd name="T22" fmla="*/ 0 h 10800"/>
              <a:gd name="T23" fmla="*/ 10801 w 10801"/>
              <a:gd name="T24" fmla="*/ 10800 h 108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01" h="10800" fill="none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</a:path>
              <a:path w="10801" h="10800" stroke="0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lnTo>
                  <a:pt x="1" y="1080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0" name="Line 376"/>
          <p:cNvSpPr>
            <a:spLocks noChangeShapeType="1"/>
          </p:cNvSpPr>
          <p:nvPr/>
        </p:nvSpPr>
        <p:spPr bwMode="auto">
          <a:xfrm flipV="1">
            <a:off x="5029200" y="2667000"/>
            <a:ext cx="15240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002" name="AutoShape 378"/>
          <p:cNvSpPr>
            <a:spLocks/>
          </p:cNvSpPr>
          <p:nvPr/>
        </p:nvSpPr>
        <p:spPr bwMode="auto">
          <a:xfrm>
            <a:off x="4267200" y="4953000"/>
            <a:ext cx="3733800" cy="1600200"/>
          </a:xfrm>
          <a:prstGeom prst="cloudCallout">
            <a:avLst>
              <a:gd name="adj1" fmla="val -71088"/>
              <a:gd name="adj2" fmla="val -43255"/>
            </a:avLst>
          </a:prstGeom>
          <a:solidFill>
            <a:srgbClr val="E6FCE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en-US" sz="1200" b="1">
              <a:latin typeface="Comic Sans MS" pitchFamily="66" charset="0"/>
            </a:endParaRPr>
          </a:p>
          <a:p>
            <a:pPr algn="ctr"/>
            <a:r>
              <a:rPr lang="en-US" altLang="en-US" sz="2800" b="1">
                <a:latin typeface="Comic Sans MS" pitchFamily="66" charset="0"/>
              </a:rPr>
              <a:t>Non-included </a:t>
            </a:r>
            <a:endParaRPr lang="en-US" altLang="en-US"/>
          </a:p>
          <a:p>
            <a:pPr algn="ctr"/>
            <a:r>
              <a:rPr lang="en-US" altLang="en-US" sz="2800" b="1">
                <a:latin typeface="Comic Sans MS" pitchFamily="66" charset="0"/>
              </a:rPr>
              <a:t>side</a:t>
            </a:r>
            <a:endParaRPr lang="en-US" altLang="en-US"/>
          </a:p>
        </p:txBody>
      </p:sp>
      <p:sp>
        <p:nvSpPr>
          <p:cNvPr id="21542" name="Freeform 380"/>
          <p:cNvSpPr>
            <a:spLocks/>
          </p:cNvSpPr>
          <p:nvPr/>
        </p:nvSpPr>
        <p:spPr bwMode="auto">
          <a:xfrm flipV="1">
            <a:off x="2667000" y="2027238"/>
            <a:ext cx="304800" cy="106362"/>
          </a:xfrm>
          <a:custGeom>
            <a:avLst/>
            <a:gdLst>
              <a:gd name="T0" fmla="*/ 0 w 10801"/>
              <a:gd name="T1" fmla="*/ 0 h 15245"/>
              <a:gd name="T2" fmla="*/ -1 w 10801"/>
              <a:gd name="T3" fmla="*/ 0 h 15245"/>
              <a:gd name="T4" fmla="*/ 10800 w 10801"/>
              <a:gd name="T5" fmla="*/ 10800 h 15245"/>
              <a:gd name="T6" fmla="*/ 9842 w 10801"/>
              <a:gd name="T7" fmla="*/ 15245 h 15245"/>
              <a:gd name="T8" fmla="*/ 0 w 10801"/>
              <a:gd name="T9" fmla="*/ 0 h 15245"/>
              <a:gd name="T10" fmla="*/ -1 w 10801"/>
              <a:gd name="T11" fmla="*/ 0 h 15245"/>
              <a:gd name="T12" fmla="*/ 10800 w 10801"/>
              <a:gd name="T13" fmla="*/ 10800 h 15245"/>
              <a:gd name="T14" fmla="*/ 9842 w 10801"/>
              <a:gd name="T15" fmla="*/ 15245 h 15245"/>
              <a:gd name="T16" fmla="*/ 1 w 10801"/>
              <a:gd name="T17" fmla="*/ 10800 h 152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801"/>
              <a:gd name="T28" fmla="*/ 0 h 15245"/>
              <a:gd name="T29" fmla="*/ 10801 w 10801"/>
              <a:gd name="T30" fmla="*/ 15245 h 152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801" h="15245" fill="none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cubicBezTo>
                  <a:pt x="10800" y="12332"/>
                  <a:pt x="10473" y="13848"/>
                  <a:pt x="9842" y="15245"/>
                </a:cubicBezTo>
              </a:path>
              <a:path w="10801" h="15245" stroke="0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cubicBezTo>
                  <a:pt x="10800" y="12332"/>
                  <a:pt x="10473" y="13848"/>
                  <a:pt x="9842" y="15245"/>
                </a:cubicBezTo>
                <a:lnTo>
                  <a:pt x="1" y="108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3" name="Line 382"/>
          <p:cNvSpPr>
            <a:spLocks noChangeShapeType="1"/>
          </p:cNvSpPr>
          <p:nvPr/>
        </p:nvSpPr>
        <p:spPr bwMode="auto">
          <a:xfrm>
            <a:off x="2819400" y="20574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4" name="Line 384"/>
          <p:cNvSpPr>
            <a:spLocks noChangeShapeType="1"/>
          </p:cNvSpPr>
          <p:nvPr/>
        </p:nvSpPr>
        <p:spPr bwMode="auto">
          <a:xfrm>
            <a:off x="2895600" y="20574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5" name="Freeform 386"/>
          <p:cNvSpPr>
            <a:spLocks/>
          </p:cNvSpPr>
          <p:nvPr/>
        </p:nvSpPr>
        <p:spPr bwMode="auto">
          <a:xfrm flipV="1">
            <a:off x="4876800" y="2133600"/>
            <a:ext cx="304800" cy="106363"/>
          </a:xfrm>
          <a:custGeom>
            <a:avLst/>
            <a:gdLst>
              <a:gd name="T0" fmla="*/ 0 w 10801"/>
              <a:gd name="T1" fmla="*/ 0 h 15245"/>
              <a:gd name="T2" fmla="*/ -1 w 10801"/>
              <a:gd name="T3" fmla="*/ 0 h 15245"/>
              <a:gd name="T4" fmla="*/ 10800 w 10801"/>
              <a:gd name="T5" fmla="*/ 10800 h 15245"/>
              <a:gd name="T6" fmla="*/ 9842 w 10801"/>
              <a:gd name="T7" fmla="*/ 15245 h 15245"/>
              <a:gd name="T8" fmla="*/ 0 w 10801"/>
              <a:gd name="T9" fmla="*/ 0 h 15245"/>
              <a:gd name="T10" fmla="*/ -1 w 10801"/>
              <a:gd name="T11" fmla="*/ 0 h 15245"/>
              <a:gd name="T12" fmla="*/ 10800 w 10801"/>
              <a:gd name="T13" fmla="*/ 10800 h 15245"/>
              <a:gd name="T14" fmla="*/ 9842 w 10801"/>
              <a:gd name="T15" fmla="*/ 15245 h 15245"/>
              <a:gd name="T16" fmla="*/ 1 w 10801"/>
              <a:gd name="T17" fmla="*/ 10800 h 152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801"/>
              <a:gd name="T28" fmla="*/ 0 h 15245"/>
              <a:gd name="T29" fmla="*/ 10801 w 10801"/>
              <a:gd name="T30" fmla="*/ 15245 h 152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801" h="15245" fill="none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cubicBezTo>
                  <a:pt x="10800" y="12332"/>
                  <a:pt x="10473" y="13848"/>
                  <a:pt x="9842" y="15245"/>
                </a:cubicBezTo>
              </a:path>
              <a:path w="10801" h="15245" stroke="0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cubicBezTo>
                  <a:pt x="10800" y="12332"/>
                  <a:pt x="10473" y="13848"/>
                  <a:pt x="9842" y="15245"/>
                </a:cubicBezTo>
                <a:lnTo>
                  <a:pt x="1" y="108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6" name="Line 388"/>
          <p:cNvSpPr>
            <a:spLocks noChangeShapeType="1"/>
          </p:cNvSpPr>
          <p:nvPr/>
        </p:nvSpPr>
        <p:spPr bwMode="auto">
          <a:xfrm>
            <a:off x="5029200" y="2163763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7" name="Line 390"/>
          <p:cNvSpPr>
            <a:spLocks noChangeShapeType="1"/>
          </p:cNvSpPr>
          <p:nvPr/>
        </p:nvSpPr>
        <p:spPr bwMode="auto">
          <a:xfrm>
            <a:off x="5105400" y="2163763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8" name="Line 392"/>
          <p:cNvSpPr>
            <a:spLocks noChangeShapeType="1"/>
          </p:cNvSpPr>
          <p:nvPr/>
        </p:nvSpPr>
        <p:spPr bwMode="auto">
          <a:xfrm>
            <a:off x="2743200" y="46482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9" name="Line 394"/>
          <p:cNvSpPr>
            <a:spLocks noChangeShapeType="1"/>
          </p:cNvSpPr>
          <p:nvPr/>
        </p:nvSpPr>
        <p:spPr bwMode="auto">
          <a:xfrm>
            <a:off x="1524000" y="4724400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24" name="Rectangle 400"/>
          <p:cNvSpPr>
            <a:spLocks noChangeArrowheads="1"/>
          </p:cNvSpPr>
          <p:nvPr/>
        </p:nvSpPr>
        <p:spPr bwMode="auto">
          <a:xfrm>
            <a:off x="-30480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sz="4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Warning:</a:t>
            </a:r>
            <a:r>
              <a:rPr lang="en-US" alt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No SSA Postulate</a:t>
            </a:r>
            <a:endParaRPr lang="en-US" altLang="en-US"/>
          </a:p>
        </p:txBody>
      </p:sp>
      <p:sp>
        <p:nvSpPr>
          <p:cNvPr id="22531" name="AutoShape 402"/>
          <p:cNvSpPr>
            <a:spLocks/>
          </p:cNvSpPr>
          <p:nvPr/>
        </p:nvSpPr>
        <p:spPr bwMode="auto">
          <a:xfrm>
            <a:off x="2597150" y="4540250"/>
            <a:ext cx="1600200" cy="762000"/>
          </a:xfrm>
          <a:prstGeom prst="rtTriangle">
            <a:avLst/>
          </a:prstGeom>
          <a:noFill/>
          <a:ln w="28575">
            <a:solidFill>
              <a:srgbClr val="703D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Rectangle 404"/>
          <p:cNvSpPr>
            <a:spLocks noChangeArrowheads="1"/>
          </p:cNvSpPr>
          <p:nvPr/>
        </p:nvSpPr>
        <p:spPr bwMode="auto">
          <a:xfrm>
            <a:off x="2444750" y="52863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A</a:t>
            </a:r>
            <a:endParaRPr lang="en-US" altLang="en-US"/>
          </a:p>
        </p:txBody>
      </p:sp>
      <p:sp>
        <p:nvSpPr>
          <p:cNvPr id="22533" name="Rectangle 406"/>
          <p:cNvSpPr>
            <a:spLocks noChangeArrowheads="1"/>
          </p:cNvSpPr>
          <p:nvPr/>
        </p:nvSpPr>
        <p:spPr bwMode="auto">
          <a:xfrm>
            <a:off x="3968750" y="530225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C</a:t>
            </a:r>
            <a:endParaRPr lang="en-US" altLang="en-US"/>
          </a:p>
        </p:txBody>
      </p:sp>
      <p:sp>
        <p:nvSpPr>
          <p:cNvPr id="22534" name="Rectangle 408"/>
          <p:cNvSpPr>
            <a:spLocks noChangeArrowheads="1"/>
          </p:cNvSpPr>
          <p:nvPr/>
        </p:nvSpPr>
        <p:spPr bwMode="auto">
          <a:xfrm>
            <a:off x="2471738" y="4159250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B</a:t>
            </a:r>
            <a:endParaRPr lang="en-US" altLang="en-US"/>
          </a:p>
        </p:txBody>
      </p:sp>
      <p:sp>
        <p:nvSpPr>
          <p:cNvPr id="22535" name="Rectangle 410"/>
          <p:cNvSpPr>
            <a:spLocks noChangeArrowheads="1"/>
          </p:cNvSpPr>
          <p:nvPr/>
        </p:nvSpPr>
        <p:spPr bwMode="auto">
          <a:xfrm>
            <a:off x="5249863" y="54705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D</a:t>
            </a:r>
            <a:endParaRPr lang="en-US" altLang="en-US"/>
          </a:p>
        </p:txBody>
      </p:sp>
      <p:sp>
        <p:nvSpPr>
          <p:cNvPr id="22536" name="Rectangle 412"/>
          <p:cNvSpPr>
            <a:spLocks noChangeArrowheads="1"/>
          </p:cNvSpPr>
          <p:nvPr/>
        </p:nvSpPr>
        <p:spPr bwMode="auto">
          <a:xfrm>
            <a:off x="5313363" y="4098925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E</a:t>
            </a:r>
            <a:endParaRPr lang="en-US" altLang="en-US"/>
          </a:p>
        </p:txBody>
      </p:sp>
      <p:sp>
        <p:nvSpPr>
          <p:cNvPr id="22537" name="Rectangle 414"/>
          <p:cNvSpPr>
            <a:spLocks noChangeArrowheads="1"/>
          </p:cNvSpPr>
          <p:nvPr/>
        </p:nvSpPr>
        <p:spPr bwMode="auto">
          <a:xfrm>
            <a:off x="7218363" y="47847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F</a:t>
            </a:r>
            <a:endParaRPr lang="en-US" altLang="en-US"/>
          </a:p>
        </p:txBody>
      </p:sp>
      <p:sp>
        <p:nvSpPr>
          <p:cNvPr id="22538" name="Freeform 416"/>
          <p:cNvSpPr>
            <a:spLocks/>
          </p:cNvSpPr>
          <p:nvPr/>
        </p:nvSpPr>
        <p:spPr bwMode="auto">
          <a:xfrm>
            <a:off x="2606675" y="5089525"/>
            <a:ext cx="304800" cy="228600"/>
          </a:xfrm>
          <a:custGeom>
            <a:avLst/>
            <a:gdLst>
              <a:gd name="T0" fmla="*/ 0 w 10801"/>
              <a:gd name="T1" fmla="*/ 0 h 10800"/>
              <a:gd name="T2" fmla="*/ -1 w 10801"/>
              <a:gd name="T3" fmla="*/ 0 h 10800"/>
              <a:gd name="T4" fmla="*/ 10800 w 10801"/>
              <a:gd name="T5" fmla="*/ 10800 h 10800"/>
              <a:gd name="T6" fmla="*/ 0 w 10801"/>
              <a:gd name="T7" fmla="*/ 0 h 10800"/>
              <a:gd name="T8" fmla="*/ -1 w 10801"/>
              <a:gd name="T9" fmla="*/ 0 h 10800"/>
              <a:gd name="T10" fmla="*/ 10800 w 10801"/>
              <a:gd name="T11" fmla="*/ 10800 h 10800"/>
              <a:gd name="T12" fmla="*/ 1 w 10801"/>
              <a:gd name="T13" fmla="*/ 10800 h 10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01"/>
              <a:gd name="T22" fmla="*/ 0 h 10800"/>
              <a:gd name="T23" fmla="*/ 10801 w 10801"/>
              <a:gd name="T24" fmla="*/ 10800 h 108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01" h="10800" fill="none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</a:path>
              <a:path w="10801" h="10800" stroke="0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lnTo>
                  <a:pt x="1" y="108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418"/>
          <p:cNvSpPr>
            <a:spLocks noChangeShapeType="1"/>
          </p:cNvSpPr>
          <p:nvPr/>
        </p:nvSpPr>
        <p:spPr bwMode="auto">
          <a:xfrm rot="-2640000">
            <a:off x="2682875" y="5165725"/>
            <a:ext cx="2286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40" name="Picture 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27432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AutoShape 420"/>
          <p:cNvSpPr>
            <a:spLocks/>
          </p:cNvSpPr>
          <p:nvPr/>
        </p:nvSpPr>
        <p:spPr bwMode="auto">
          <a:xfrm rot="5400000">
            <a:off x="5846763" y="4175125"/>
            <a:ext cx="914400" cy="1676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422"/>
          <p:cNvSpPr>
            <a:spLocks noChangeShapeType="1"/>
          </p:cNvSpPr>
          <p:nvPr/>
        </p:nvSpPr>
        <p:spPr bwMode="auto">
          <a:xfrm>
            <a:off x="2530475" y="493712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424"/>
          <p:cNvSpPr>
            <a:spLocks noChangeShapeType="1"/>
          </p:cNvSpPr>
          <p:nvPr/>
        </p:nvSpPr>
        <p:spPr bwMode="auto">
          <a:xfrm rot="-3000000">
            <a:off x="3178969" y="4861719"/>
            <a:ext cx="2286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426"/>
          <p:cNvSpPr>
            <a:spLocks noChangeShapeType="1"/>
          </p:cNvSpPr>
          <p:nvPr/>
        </p:nvSpPr>
        <p:spPr bwMode="auto">
          <a:xfrm rot="-3000000">
            <a:off x="3293269" y="4898231"/>
            <a:ext cx="2286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Freeform 428"/>
          <p:cNvSpPr>
            <a:spLocks/>
          </p:cNvSpPr>
          <p:nvPr/>
        </p:nvSpPr>
        <p:spPr bwMode="auto">
          <a:xfrm>
            <a:off x="5465763" y="5202238"/>
            <a:ext cx="304800" cy="228600"/>
          </a:xfrm>
          <a:custGeom>
            <a:avLst/>
            <a:gdLst>
              <a:gd name="T0" fmla="*/ 0 w 10801"/>
              <a:gd name="T1" fmla="*/ 0 h 10800"/>
              <a:gd name="T2" fmla="*/ -1 w 10801"/>
              <a:gd name="T3" fmla="*/ 0 h 10800"/>
              <a:gd name="T4" fmla="*/ 10800 w 10801"/>
              <a:gd name="T5" fmla="*/ 10800 h 10800"/>
              <a:gd name="T6" fmla="*/ 0 w 10801"/>
              <a:gd name="T7" fmla="*/ 0 h 10800"/>
              <a:gd name="T8" fmla="*/ -1 w 10801"/>
              <a:gd name="T9" fmla="*/ 0 h 10800"/>
              <a:gd name="T10" fmla="*/ 10800 w 10801"/>
              <a:gd name="T11" fmla="*/ 10800 h 10800"/>
              <a:gd name="T12" fmla="*/ 1 w 10801"/>
              <a:gd name="T13" fmla="*/ 10800 h 10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01"/>
              <a:gd name="T22" fmla="*/ 0 h 10800"/>
              <a:gd name="T23" fmla="*/ 10801 w 10801"/>
              <a:gd name="T24" fmla="*/ 10800 h 108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01" h="10800" fill="none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</a:path>
              <a:path w="10801" h="10800" stroke="0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lnTo>
                  <a:pt x="1" y="108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430"/>
          <p:cNvSpPr>
            <a:spLocks noChangeShapeType="1"/>
          </p:cNvSpPr>
          <p:nvPr/>
        </p:nvSpPr>
        <p:spPr bwMode="auto">
          <a:xfrm rot="-2640000">
            <a:off x="5541963" y="5278438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Line 432"/>
          <p:cNvSpPr>
            <a:spLocks noChangeShapeType="1"/>
          </p:cNvSpPr>
          <p:nvPr/>
        </p:nvSpPr>
        <p:spPr bwMode="auto">
          <a:xfrm>
            <a:off x="5389563" y="5049838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Line 434"/>
          <p:cNvSpPr>
            <a:spLocks noChangeShapeType="1"/>
          </p:cNvSpPr>
          <p:nvPr/>
        </p:nvSpPr>
        <p:spPr bwMode="auto">
          <a:xfrm rot="-3000000">
            <a:off x="6038057" y="4709319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Line 436"/>
          <p:cNvSpPr>
            <a:spLocks noChangeShapeType="1"/>
          </p:cNvSpPr>
          <p:nvPr/>
        </p:nvSpPr>
        <p:spPr bwMode="auto">
          <a:xfrm rot="-3000000">
            <a:off x="6152357" y="4745831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Rectangle 438"/>
          <p:cNvSpPr>
            <a:spLocks noChangeArrowheads="1"/>
          </p:cNvSpPr>
          <p:nvPr/>
        </p:nvSpPr>
        <p:spPr bwMode="auto">
          <a:xfrm>
            <a:off x="3276600" y="6019800"/>
            <a:ext cx="31242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NOT CONGRUENT</a:t>
            </a:r>
            <a:endParaRPr lang="en-US" altLang="en-US"/>
          </a:p>
        </p:txBody>
      </p:sp>
      <p:sp>
        <p:nvSpPr>
          <p:cNvPr id="22551" name="AutoShape 440"/>
          <p:cNvSpPr>
            <a:spLocks/>
          </p:cNvSpPr>
          <p:nvPr/>
        </p:nvSpPr>
        <p:spPr bwMode="auto">
          <a:xfrm>
            <a:off x="2743200" y="1371600"/>
            <a:ext cx="3962400" cy="2057400"/>
          </a:xfrm>
          <a:prstGeom prst="wedgeEllipseCallout">
            <a:avLst>
              <a:gd name="adj1" fmla="val -66708"/>
              <a:gd name="adj2" fmla="val 23301"/>
            </a:avLst>
          </a:prstGeom>
          <a:solidFill>
            <a:srgbClr val="E6FCF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2800" b="1"/>
              <a:t>There is no such thing as an SSA postulate!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70" name="Rectangle 446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sz="4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Warning:</a:t>
            </a:r>
            <a:r>
              <a:rPr lang="en-US" alt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No AAA Postulate</a:t>
            </a:r>
            <a:endParaRPr lang="en-US" altLang="en-US"/>
          </a:p>
        </p:txBody>
      </p:sp>
      <p:sp>
        <p:nvSpPr>
          <p:cNvPr id="23555" name="AutoShape 448"/>
          <p:cNvSpPr>
            <a:spLocks/>
          </p:cNvSpPr>
          <p:nvPr/>
        </p:nvSpPr>
        <p:spPr bwMode="auto">
          <a:xfrm>
            <a:off x="2236788" y="4616450"/>
            <a:ext cx="1600200" cy="762000"/>
          </a:xfrm>
          <a:prstGeom prst="rtTriangl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Rectangle 450"/>
          <p:cNvSpPr>
            <a:spLocks noChangeArrowheads="1"/>
          </p:cNvSpPr>
          <p:nvPr/>
        </p:nvSpPr>
        <p:spPr bwMode="auto">
          <a:xfrm>
            <a:off x="2084388" y="53625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A</a:t>
            </a:r>
            <a:endParaRPr lang="en-US" altLang="en-US"/>
          </a:p>
        </p:txBody>
      </p:sp>
      <p:sp>
        <p:nvSpPr>
          <p:cNvPr id="23557" name="Rectangle 452"/>
          <p:cNvSpPr>
            <a:spLocks noChangeArrowheads="1"/>
          </p:cNvSpPr>
          <p:nvPr/>
        </p:nvSpPr>
        <p:spPr bwMode="auto">
          <a:xfrm>
            <a:off x="3608388" y="5378450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C</a:t>
            </a:r>
            <a:endParaRPr lang="en-US" altLang="en-US"/>
          </a:p>
        </p:txBody>
      </p:sp>
      <p:sp>
        <p:nvSpPr>
          <p:cNvPr id="23558" name="Rectangle 454"/>
          <p:cNvSpPr>
            <a:spLocks noChangeArrowheads="1"/>
          </p:cNvSpPr>
          <p:nvPr/>
        </p:nvSpPr>
        <p:spPr bwMode="auto">
          <a:xfrm>
            <a:off x="2111375" y="423545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B</a:t>
            </a:r>
            <a:endParaRPr lang="en-US" altLang="en-US"/>
          </a:p>
        </p:txBody>
      </p:sp>
      <p:sp>
        <p:nvSpPr>
          <p:cNvPr id="23559" name="Rectangle 456"/>
          <p:cNvSpPr>
            <a:spLocks noChangeArrowheads="1"/>
          </p:cNvSpPr>
          <p:nvPr/>
        </p:nvSpPr>
        <p:spPr bwMode="auto">
          <a:xfrm>
            <a:off x="4876800" y="55467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D</a:t>
            </a:r>
            <a:endParaRPr lang="en-US" altLang="en-US"/>
          </a:p>
        </p:txBody>
      </p:sp>
      <p:sp>
        <p:nvSpPr>
          <p:cNvPr id="23560" name="Rectangle 458"/>
          <p:cNvSpPr>
            <a:spLocks noChangeArrowheads="1"/>
          </p:cNvSpPr>
          <p:nvPr/>
        </p:nvSpPr>
        <p:spPr bwMode="auto">
          <a:xfrm>
            <a:off x="4841875" y="4098925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E</a:t>
            </a:r>
            <a:endParaRPr lang="en-US" altLang="en-US"/>
          </a:p>
        </p:txBody>
      </p:sp>
      <p:sp>
        <p:nvSpPr>
          <p:cNvPr id="23561" name="Rectangle 460"/>
          <p:cNvSpPr>
            <a:spLocks noChangeArrowheads="1"/>
          </p:cNvSpPr>
          <p:nvPr/>
        </p:nvSpPr>
        <p:spPr bwMode="auto">
          <a:xfrm>
            <a:off x="7620000" y="537845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F</a:t>
            </a:r>
            <a:endParaRPr lang="en-US" altLang="en-US"/>
          </a:p>
        </p:txBody>
      </p:sp>
      <p:sp>
        <p:nvSpPr>
          <p:cNvPr id="23562" name="Freeform 462"/>
          <p:cNvSpPr>
            <a:spLocks/>
          </p:cNvSpPr>
          <p:nvPr/>
        </p:nvSpPr>
        <p:spPr bwMode="auto">
          <a:xfrm>
            <a:off x="2246313" y="5165725"/>
            <a:ext cx="304800" cy="228600"/>
          </a:xfrm>
          <a:custGeom>
            <a:avLst/>
            <a:gdLst>
              <a:gd name="T0" fmla="*/ 0 w 10801"/>
              <a:gd name="T1" fmla="*/ 0 h 10800"/>
              <a:gd name="T2" fmla="*/ -1 w 10801"/>
              <a:gd name="T3" fmla="*/ 0 h 10800"/>
              <a:gd name="T4" fmla="*/ 10800 w 10801"/>
              <a:gd name="T5" fmla="*/ 10800 h 10800"/>
              <a:gd name="T6" fmla="*/ 0 w 10801"/>
              <a:gd name="T7" fmla="*/ 0 h 10800"/>
              <a:gd name="T8" fmla="*/ -1 w 10801"/>
              <a:gd name="T9" fmla="*/ 0 h 10800"/>
              <a:gd name="T10" fmla="*/ 10800 w 10801"/>
              <a:gd name="T11" fmla="*/ 10800 h 10800"/>
              <a:gd name="T12" fmla="*/ 1 w 10801"/>
              <a:gd name="T13" fmla="*/ 10800 h 10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01"/>
              <a:gd name="T22" fmla="*/ 0 h 10800"/>
              <a:gd name="T23" fmla="*/ 10801 w 10801"/>
              <a:gd name="T24" fmla="*/ 10800 h 108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01" h="10800" fill="none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</a:path>
              <a:path w="10801" h="10800" stroke="0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lnTo>
                  <a:pt x="1" y="108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464"/>
          <p:cNvSpPr>
            <a:spLocks noChangeShapeType="1"/>
          </p:cNvSpPr>
          <p:nvPr/>
        </p:nvSpPr>
        <p:spPr bwMode="auto">
          <a:xfrm rot="-2640000">
            <a:off x="2322513" y="5241925"/>
            <a:ext cx="2286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64" name="Picture 1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27432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AutoShape 466"/>
          <p:cNvSpPr>
            <a:spLocks/>
          </p:cNvSpPr>
          <p:nvPr/>
        </p:nvSpPr>
        <p:spPr bwMode="auto">
          <a:xfrm>
            <a:off x="3048000" y="1295400"/>
            <a:ext cx="3962400" cy="2057400"/>
          </a:xfrm>
          <a:prstGeom prst="wedgeEllipseCallout">
            <a:avLst>
              <a:gd name="adj1" fmla="val -66708"/>
              <a:gd name="adj2" fmla="val 23301"/>
            </a:avLst>
          </a:prstGeom>
          <a:solidFill>
            <a:srgbClr val="F7DDF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2800" b="1"/>
              <a:t>There is no such thing as an AAA postulate! </a:t>
            </a:r>
            <a:endParaRPr lang="en-US" altLang="en-US"/>
          </a:p>
        </p:txBody>
      </p:sp>
      <p:sp>
        <p:nvSpPr>
          <p:cNvPr id="23566" name="Freeform 468"/>
          <p:cNvSpPr>
            <a:spLocks/>
          </p:cNvSpPr>
          <p:nvPr/>
        </p:nvSpPr>
        <p:spPr bwMode="auto">
          <a:xfrm flipH="1">
            <a:off x="3200400" y="5089525"/>
            <a:ext cx="76200" cy="304800"/>
          </a:xfrm>
          <a:custGeom>
            <a:avLst/>
            <a:gdLst>
              <a:gd name="T0" fmla="*/ 0 w 10801"/>
              <a:gd name="T1" fmla="*/ 0 h 10800"/>
              <a:gd name="T2" fmla="*/ -1 w 10801"/>
              <a:gd name="T3" fmla="*/ 0 h 10800"/>
              <a:gd name="T4" fmla="*/ 10800 w 10801"/>
              <a:gd name="T5" fmla="*/ 10800 h 10800"/>
              <a:gd name="T6" fmla="*/ 0 w 10801"/>
              <a:gd name="T7" fmla="*/ 0 h 10800"/>
              <a:gd name="T8" fmla="*/ -1 w 10801"/>
              <a:gd name="T9" fmla="*/ 0 h 10800"/>
              <a:gd name="T10" fmla="*/ 10800 w 10801"/>
              <a:gd name="T11" fmla="*/ 10800 h 10800"/>
              <a:gd name="T12" fmla="*/ 1 w 10801"/>
              <a:gd name="T13" fmla="*/ 10800 h 10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01"/>
              <a:gd name="T22" fmla="*/ 0 h 10800"/>
              <a:gd name="T23" fmla="*/ 10801 w 10801"/>
              <a:gd name="T24" fmla="*/ 10800 h 108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01" h="10800" fill="none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</a:path>
              <a:path w="10801" h="10800" stroke="0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lnTo>
                  <a:pt x="1" y="108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470"/>
          <p:cNvSpPr>
            <a:spLocks noChangeShapeType="1"/>
          </p:cNvSpPr>
          <p:nvPr/>
        </p:nvSpPr>
        <p:spPr bwMode="auto">
          <a:xfrm rot="1140000">
            <a:off x="3124200" y="531812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472"/>
          <p:cNvSpPr>
            <a:spLocks noChangeShapeType="1"/>
          </p:cNvSpPr>
          <p:nvPr/>
        </p:nvSpPr>
        <p:spPr bwMode="auto">
          <a:xfrm rot="1140000">
            <a:off x="3124200" y="524192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474"/>
          <p:cNvSpPr>
            <a:spLocks noChangeShapeType="1"/>
          </p:cNvSpPr>
          <p:nvPr/>
        </p:nvSpPr>
        <p:spPr bwMode="auto">
          <a:xfrm rot="1140000">
            <a:off x="3124200" y="516572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476"/>
          <p:cNvSpPr>
            <a:spLocks noChangeShapeType="1"/>
          </p:cNvSpPr>
          <p:nvPr/>
        </p:nvSpPr>
        <p:spPr bwMode="auto">
          <a:xfrm rot="1140000">
            <a:off x="2362200" y="478472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478"/>
          <p:cNvSpPr>
            <a:spLocks noChangeShapeType="1"/>
          </p:cNvSpPr>
          <p:nvPr/>
        </p:nvSpPr>
        <p:spPr bwMode="auto">
          <a:xfrm rot="1140000">
            <a:off x="2286000" y="486092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Freeform 480"/>
          <p:cNvSpPr>
            <a:spLocks/>
          </p:cNvSpPr>
          <p:nvPr/>
        </p:nvSpPr>
        <p:spPr bwMode="auto">
          <a:xfrm flipV="1">
            <a:off x="2209800" y="4784725"/>
            <a:ext cx="304800" cy="76200"/>
          </a:xfrm>
          <a:custGeom>
            <a:avLst/>
            <a:gdLst>
              <a:gd name="T0" fmla="*/ 0 w 10801"/>
              <a:gd name="T1" fmla="*/ 0 h 10800"/>
              <a:gd name="T2" fmla="*/ -1 w 10801"/>
              <a:gd name="T3" fmla="*/ 0 h 10800"/>
              <a:gd name="T4" fmla="*/ 10800 w 10801"/>
              <a:gd name="T5" fmla="*/ 10800 h 10800"/>
              <a:gd name="T6" fmla="*/ 0 w 10801"/>
              <a:gd name="T7" fmla="*/ 0 h 10800"/>
              <a:gd name="T8" fmla="*/ -1 w 10801"/>
              <a:gd name="T9" fmla="*/ 0 h 10800"/>
              <a:gd name="T10" fmla="*/ 10800 w 10801"/>
              <a:gd name="T11" fmla="*/ 10800 h 10800"/>
              <a:gd name="T12" fmla="*/ 1 w 10801"/>
              <a:gd name="T13" fmla="*/ 10800 h 10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01"/>
              <a:gd name="T22" fmla="*/ 0 h 10800"/>
              <a:gd name="T23" fmla="*/ 10801 w 10801"/>
              <a:gd name="T24" fmla="*/ 10800 h 108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01" h="10800" fill="none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</a:path>
              <a:path w="10801" h="10800" stroke="0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lnTo>
                  <a:pt x="1" y="108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altLang="en-US"/>
          </a:p>
        </p:txBody>
      </p:sp>
      <p:sp>
        <p:nvSpPr>
          <p:cNvPr id="23573" name="AutoShape 482"/>
          <p:cNvSpPr>
            <a:spLocks/>
          </p:cNvSpPr>
          <p:nvPr/>
        </p:nvSpPr>
        <p:spPr bwMode="auto">
          <a:xfrm>
            <a:off x="5105400" y="4479925"/>
            <a:ext cx="2514600" cy="990600"/>
          </a:xfrm>
          <a:prstGeom prst="rtTriangl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Freeform 484"/>
          <p:cNvSpPr>
            <a:spLocks/>
          </p:cNvSpPr>
          <p:nvPr/>
        </p:nvSpPr>
        <p:spPr bwMode="auto">
          <a:xfrm>
            <a:off x="5105400" y="5241925"/>
            <a:ext cx="304800" cy="228600"/>
          </a:xfrm>
          <a:custGeom>
            <a:avLst/>
            <a:gdLst>
              <a:gd name="T0" fmla="*/ 0 w 10801"/>
              <a:gd name="T1" fmla="*/ 0 h 10800"/>
              <a:gd name="T2" fmla="*/ -1 w 10801"/>
              <a:gd name="T3" fmla="*/ 0 h 10800"/>
              <a:gd name="T4" fmla="*/ 10800 w 10801"/>
              <a:gd name="T5" fmla="*/ 10800 h 10800"/>
              <a:gd name="T6" fmla="*/ 0 w 10801"/>
              <a:gd name="T7" fmla="*/ 0 h 10800"/>
              <a:gd name="T8" fmla="*/ -1 w 10801"/>
              <a:gd name="T9" fmla="*/ 0 h 10800"/>
              <a:gd name="T10" fmla="*/ 10800 w 10801"/>
              <a:gd name="T11" fmla="*/ 10800 h 10800"/>
              <a:gd name="T12" fmla="*/ 1 w 10801"/>
              <a:gd name="T13" fmla="*/ 10800 h 10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01"/>
              <a:gd name="T22" fmla="*/ 0 h 10800"/>
              <a:gd name="T23" fmla="*/ 10801 w 10801"/>
              <a:gd name="T24" fmla="*/ 10800 h 108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01" h="10800" fill="none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</a:path>
              <a:path w="10801" h="10800" stroke="0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lnTo>
                  <a:pt x="1" y="108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486"/>
          <p:cNvSpPr>
            <a:spLocks noChangeShapeType="1"/>
          </p:cNvSpPr>
          <p:nvPr/>
        </p:nvSpPr>
        <p:spPr bwMode="auto">
          <a:xfrm rot="-2640000">
            <a:off x="5181600" y="5241925"/>
            <a:ext cx="2286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Line 488"/>
          <p:cNvSpPr>
            <a:spLocks noChangeShapeType="1"/>
          </p:cNvSpPr>
          <p:nvPr/>
        </p:nvSpPr>
        <p:spPr bwMode="auto">
          <a:xfrm rot="1140000">
            <a:off x="6781800" y="539432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7" name="Line 490"/>
          <p:cNvSpPr>
            <a:spLocks noChangeShapeType="1"/>
          </p:cNvSpPr>
          <p:nvPr/>
        </p:nvSpPr>
        <p:spPr bwMode="auto">
          <a:xfrm rot="1140000">
            <a:off x="6781800" y="531812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8" name="Line 492"/>
          <p:cNvSpPr>
            <a:spLocks noChangeShapeType="1"/>
          </p:cNvSpPr>
          <p:nvPr/>
        </p:nvSpPr>
        <p:spPr bwMode="auto">
          <a:xfrm rot="1140000">
            <a:off x="6781800" y="524192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9" name="Freeform 494"/>
          <p:cNvSpPr>
            <a:spLocks/>
          </p:cNvSpPr>
          <p:nvPr/>
        </p:nvSpPr>
        <p:spPr bwMode="auto">
          <a:xfrm flipV="1">
            <a:off x="5105400" y="4632325"/>
            <a:ext cx="304800" cy="152400"/>
          </a:xfrm>
          <a:custGeom>
            <a:avLst/>
            <a:gdLst>
              <a:gd name="T0" fmla="*/ 0 w 10801"/>
              <a:gd name="T1" fmla="*/ 0 h 10800"/>
              <a:gd name="T2" fmla="*/ -1 w 10801"/>
              <a:gd name="T3" fmla="*/ 0 h 10800"/>
              <a:gd name="T4" fmla="*/ 10800 w 10801"/>
              <a:gd name="T5" fmla="*/ 10800 h 10800"/>
              <a:gd name="T6" fmla="*/ 0 w 10801"/>
              <a:gd name="T7" fmla="*/ 0 h 10800"/>
              <a:gd name="T8" fmla="*/ -1 w 10801"/>
              <a:gd name="T9" fmla="*/ 0 h 10800"/>
              <a:gd name="T10" fmla="*/ 10800 w 10801"/>
              <a:gd name="T11" fmla="*/ 10800 h 10800"/>
              <a:gd name="T12" fmla="*/ 1 w 10801"/>
              <a:gd name="T13" fmla="*/ 10800 h 10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01"/>
              <a:gd name="T22" fmla="*/ 0 h 10800"/>
              <a:gd name="T23" fmla="*/ 10801 w 10801"/>
              <a:gd name="T24" fmla="*/ 10800 h 108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01" h="10800" fill="none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</a:path>
              <a:path w="10801" h="10800" stroke="0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lnTo>
                  <a:pt x="1" y="108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0" name="Line 496"/>
          <p:cNvSpPr>
            <a:spLocks noChangeShapeType="1"/>
          </p:cNvSpPr>
          <p:nvPr/>
        </p:nvSpPr>
        <p:spPr bwMode="auto">
          <a:xfrm rot="1140000">
            <a:off x="5257800" y="470852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1" name="Line 498"/>
          <p:cNvSpPr>
            <a:spLocks noChangeShapeType="1"/>
          </p:cNvSpPr>
          <p:nvPr/>
        </p:nvSpPr>
        <p:spPr bwMode="auto">
          <a:xfrm rot="1140000">
            <a:off x="5181600" y="478472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Freeform 500"/>
          <p:cNvSpPr>
            <a:spLocks/>
          </p:cNvSpPr>
          <p:nvPr/>
        </p:nvSpPr>
        <p:spPr bwMode="auto">
          <a:xfrm flipH="1">
            <a:off x="6858000" y="5241925"/>
            <a:ext cx="152400" cy="228600"/>
          </a:xfrm>
          <a:custGeom>
            <a:avLst/>
            <a:gdLst>
              <a:gd name="T0" fmla="*/ 0 w 10801"/>
              <a:gd name="T1" fmla="*/ 0 h 10800"/>
              <a:gd name="T2" fmla="*/ -1 w 10801"/>
              <a:gd name="T3" fmla="*/ 0 h 10800"/>
              <a:gd name="T4" fmla="*/ 10800 w 10801"/>
              <a:gd name="T5" fmla="*/ 10800 h 10800"/>
              <a:gd name="T6" fmla="*/ 0 w 10801"/>
              <a:gd name="T7" fmla="*/ 0 h 10800"/>
              <a:gd name="T8" fmla="*/ -1 w 10801"/>
              <a:gd name="T9" fmla="*/ 0 h 10800"/>
              <a:gd name="T10" fmla="*/ 10800 w 10801"/>
              <a:gd name="T11" fmla="*/ 10800 h 10800"/>
              <a:gd name="T12" fmla="*/ 1 w 10801"/>
              <a:gd name="T13" fmla="*/ 10800 h 10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01"/>
              <a:gd name="T22" fmla="*/ 0 h 10800"/>
              <a:gd name="T23" fmla="*/ 10801 w 10801"/>
              <a:gd name="T24" fmla="*/ 10800 h 108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01" h="10800" fill="none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</a:path>
              <a:path w="10801" h="10800" stroke="0">
                <a:moveTo>
                  <a:pt x="0" y="0"/>
                </a:moveTo>
                <a:lnTo>
                  <a:pt x="-1" y="0"/>
                </a:lnTo>
                <a:cubicBezTo>
                  <a:pt x="5964" y="0"/>
                  <a:pt x="10800" y="4835"/>
                  <a:pt x="10800" y="10800"/>
                </a:cubicBezTo>
                <a:lnTo>
                  <a:pt x="1" y="108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Rectangle 502"/>
          <p:cNvSpPr>
            <a:spLocks noChangeArrowheads="1"/>
          </p:cNvSpPr>
          <p:nvPr/>
        </p:nvSpPr>
        <p:spPr bwMode="auto">
          <a:xfrm>
            <a:off x="3276600" y="6019800"/>
            <a:ext cx="31242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NOT CONGRUENT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32" name="Rectangle 508"/>
          <p:cNvSpPr>
            <a:spLocks noChangeArrowheads="1"/>
          </p:cNvSpPr>
          <p:nvPr/>
        </p:nvSpPr>
        <p:spPr bwMode="auto">
          <a:xfrm>
            <a:off x="-30480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Congruence </a:t>
            </a:r>
            <a:r>
              <a:rPr lang="en-US" alt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Criateria</a:t>
            </a:r>
            <a:r>
              <a:rPr lang="en-US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endParaRPr lang="en-US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0009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Axiom:7.1  (SAS congruence rule): Two triangles are congruent if two sides and the included angle of one triangle are equal to the sides and included angle of the other triangle.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447800"/>
            <a:ext cx="17145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1447801"/>
            <a:ext cx="3657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Let us Try this</a:t>
            </a:r>
            <a:r>
              <a:rPr lang="en-US" sz="24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895600"/>
            <a:ext cx="449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114800"/>
            <a:ext cx="20288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124200" y="4114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4114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(Because they are vertically opposite angles)</a:t>
            </a: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4572000"/>
            <a:ext cx="1828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620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So,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52801" y="45720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4572000"/>
            <a:ext cx="29146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5029200"/>
            <a:ext cx="2419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3429000" y="5029200"/>
            <a:ext cx="761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343400" y="5029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(CPCT)</a:t>
            </a:r>
            <a:endParaRPr lang="en-US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" y="5562600"/>
            <a:ext cx="3629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4572000" y="5562600"/>
            <a:ext cx="761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62600" y="5562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(as one pair of alternate interior angles are equal)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3" grpId="0"/>
      <p:bldP spid="15" grpId="0"/>
      <p:bldP spid="18" grpId="0"/>
      <p:bldP spid="21" grpId="0"/>
      <p:bldP spid="22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90600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there is a single most important shape in engineering, it is the triangle. Unlike a rectangle, a triangle cannot be deformed without changing the length of one of its sides or breaking one of its joints. In fact, one of the simplest ways to strengthen a rectangle is to add supports that form triangles at the rectangle's corners or across its diagonal length. A single support between two diagonal corners greatly strengthens a rectangle by turning it into two triangles. Triangulation of material, adds strength by eliminating lateral movement.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Triangles are used to make rafters in buildings and curved domes.</a:t>
            </a:r>
            <a:r>
              <a:rPr lang="en-US" dirty="0" smtClean="0"/>
              <a:t> Some bridges have triangular structures, and the Egyptians made triangular-shaped pyramids. The shapes help surveyors use triangulation to determine the distance of a specific point from two other points of a known distance apart. Triangulation may be used to measure distances around corners and when digging tunnels, and carpenters use a right-angled triangle to take measurements</a:t>
            </a:r>
            <a:endParaRPr lang="en-US" dirty="0"/>
          </a:p>
        </p:txBody>
      </p:sp>
      <p:pic>
        <p:nvPicPr>
          <p:cNvPr id="1026" name="Picture 2" descr="D:\8636826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953000"/>
            <a:ext cx="2695575" cy="1685925"/>
          </a:xfrm>
          <a:prstGeom prst="rect">
            <a:avLst/>
          </a:prstGeom>
          <a:noFill/>
        </p:spPr>
      </p:pic>
      <p:pic>
        <p:nvPicPr>
          <p:cNvPr id="1027" name="Picture 3" descr="D:\9691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953000"/>
            <a:ext cx="2590800" cy="1625600"/>
          </a:xfrm>
          <a:prstGeom prst="rect">
            <a:avLst/>
          </a:prstGeom>
          <a:noFill/>
        </p:spPr>
      </p:pic>
      <p:pic>
        <p:nvPicPr>
          <p:cNvPr id="1028" name="Picture 4" descr="D:\55148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953000"/>
            <a:ext cx="2895600" cy="1752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0"/>
            <a:ext cx="7848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Introduction:</a:t>
            </a:r>
            <a:endParaRPr lang="en-US" sz="54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153400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352800"/>
            <a:ext cx="77724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"/>
            <a:ext cx="7696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6096000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69620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3353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Now, try this: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" y="838201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43000" contrast="62000"/>
          </a:blip>
          <a:srcRect/>
          <a:stretch>
            <a:fillRect/>
          </a:stretch>
        </p:blipFill>
        <p:spPr bwMode="auto">
          <a:xfrm>
            <a:off x="6172200" y="19050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 bright="-16000" contrast="33000"/>
          </a:blip>
          <a:srcRect/>
          <a:stretch>
            <a:fillRect/>
          </a:stretch>
        </p:blipFill>
        <p:spPr bwMode="auto">
          <a:xfrm>
            <a:off x="609600" y="19050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lum bright="-29000" contrast="47000"/>
          </a:blip>
          <a:srcRect/>
          <a:stretch>
            <a:fillRect/>
          </a:stretch>
        </p:blipFill>
        <p:spPr bwMode="auto">
          <a:xfrm>
            <a:off x="685800" y="3124200"/>
            <a:ext cx="335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191000" y="3733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3733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(since they are alternate interior angle)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426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(ii)AC=CA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4267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Why?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4267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(As it is the common arm)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lum bright="-20000" contrast="46000"/>
          </a:blip>
          <a:srcRect/>
          <a:stretch>
            <a:fillRect/>
          </a:stretch>
        </p:blipFill>
        <p:spPr bwMode="auto">
          <a:xfrm>
            <a:off x="5029200" y="4876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990600" y="487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Hence, By ASA congruence condition,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12" grpId="0"/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6222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Properties of a triangle</a:t>
            </a:r>
            <a:endParaRPr lang="en-US" sz="54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Isosceles triangle property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u="sng" dirty="0" smtClean="0"/>
              <a:t>Converse of isosceles triangle property:  </a:t>
            </a:r>
            <a:r>
              <a:rPr lang="en-US" sz="2400" u="sng" dirty="0" smtClean="0">
                <a:hlinkClick r:id="rId2" action="ppaction://hlinkfile"/>
              </a:rPr>
              <a:t>hyperlink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352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447800"/>
            <a:ext cx="525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343400"/>
            <a:ext cx="533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bb208d715656f84fe73fbee3a0b98d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239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1981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Let us do this snowflake activity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371601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Let us Construct 3 different scalene triangle (that is a triangle in which all sides are of different lengths</a:t>
            </a:r>
            <a:r>
              <a:rPr lang="en-US" sz="2000" dirty="0" smtClean="0"/>
              <a:t>).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Measure the lengths of the sides.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Now, measure the angles. What do you observe?</a:t>
            </a:r>
          </a:p>
          <a:p>
            <a:r>
              <a:rPr lang="en-US" sz="2000" dirty="0" smtClean="0"/>
              <a:t>In Δ ABC of Fig -1, BC is the longest side and AC is the shortest side.</a:t>
            </a:r>
          </a:p>
          <a:p>
            <a:r>
              <a:rPr lang="en-US" sz="2000" dirty="0" smtClean="0"/>
              <a:t>Also, ∠ A is the largest and ∠ B is the smallest.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Repeat this activity for other two triangles.</a:t>
            </a:r>
          </a:p>
          <a:p>
            <a:r>
              <a:rPr lang="en-US" sz="2000" dirty="0" smtClean="0"/>
              <a:t>We arrive at a very important result of inequalities in a triangle.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28600"/>
            <a:ext cx="838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/>
              <a:t>Inequalities in a Triangle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133600"/>
            <a:ext cx="495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2000" y="5791200"/>
            <a:ext cx="7848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</a:rPr>
              <a:t>If </a:t>
            </a:r>
            <a:r>
              <a:rPr lang="en-US" sz="2400" b="1" i="1" dirty="0" smtClean="0">
                <a:solidFill>
                  <a:srgbClr val="FF0000"/>
                </a:solidFill>
              </a:rPr>
              <a:t>two sides of a triangle are unequal, the angle opposite to the longer side is larger (or greater).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562600"/>
            <a:ext cx="7543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rgbClr val="FF0000"/>
                </a:solidFill>
              </a:rPr>
              <a:t>In any triangle, the side opposite to the larger (greater) angle is longer.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751344"/>
            <a:ext cx="7467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Now let us Construct 3 different triangles in which all angles  are of different measure.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Measure the angles of these triangles.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Now, measure the length of sides. What do you observe?</a:t>
            </a:r>
          </a:p>
          <a:p>
            <a:r>
              <a:rPr lang="en-US" dirty="0" smtClean="0"/>
              <a:t>In Δ ABC of Fig -1, ∠ A is the largest  and BC is the longest side   and side BC is the side opposite to ∠ A</a:t>
            </a:r>
          </a:p>
          <a:p>
            <a:r>
              <a:rPr lang="en-US" dirty="0" smtClean="0"/>
              <a:t>Repeat this activity for other two triangles.</a:t>
            </a:r>
          </a:p>
          <a:p>
            <a:r>
              <a:rPr lang="en-US" dirty="0" smtClean="0"/>
              <a:t>We arrive at a very important result of  another inequality in a triangle.</a:t>
            </a:r>
            <a:endParaRPr lang="en-US" i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563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wnloa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848600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50292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Let us perform an activity to prove these inequalities.  </a:t>
            </a:r>
            <a:r>
              <a:rPr lang="en-US" sz="2800" dirty="0" smtClean="0">
                <a:solidFill>
                  <a:srgbClr val="FF0000"/>
                </a:solidFill>
                <a:hlinkClick r:id="rId3" action="ppaction://hlinkfile"/>
              </a:rPr>
              <a:t>(Hyperlink)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38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457200"/>
            <a:ext cx="84582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</a:t>
            </a:r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 a Triangle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???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657600"/>
            <a:ext cx="41624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058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924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848677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04"/>
          <p:cNvSpPr>
            <a:spLocks noChangeArrowheads="1"/>
          </p:cNvSpPr>
          <p:nvPr/>
        </p:nvSpPr>
        <p:spPr bwMode="auto">
          <a:xfrm>
            <a:off x="762000" y="1676400"/>
            <a:ext cx="723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altLang="en-US" sz="3600" dirty="0">
                <a:latin typeface="Comic Sans MS" pitchFamily="66" charset="0"/>
              </a:rPr>
              <a:t>  Two </a:t>
            </a:r>
            <a:r>
              <a:rPr lang="en-US" altLang="en-US" sz="3600" dirty="0" smtClean="0">
                <a:latin typeface="Comic Sans MS" pitchFamily="66" charset="0"/>
              </a:rPr>
              <a:t>figures </a:t>
            </a:r>
            <a:r>
              <a:rPr lang="en-US" altLang="en-US" sz="3600" dirty="0">
                <a:latin typeface="Comic Sans MS" pitchFamily="66" charset="0"/>
              </a:rPr>
              <a:t>with exactly the </a:t>
            </a:r>
            <a:r>
              <a:rPr lang="en-US" altLang="en-US" sz="3600" dirty="0">
                <a:solidFill>
                  <a:srgbClr val="0000FF"/>
                </a:solidFill>
                <a:latin typeface="Comic Sans MS" pitchFamily="66" charset="0"/>
              </a:rPr>
              <a:t>same size and shape.</a:t>
            </a:r>
            <a:endParaRPr lang="en-US" altLang="en-U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</a:pPr>
            <a:endParaRPr lang="en-US" altLang="en-US" sz="3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50306" name="Rectangle 706"/>
          <p:cNvSpPr>
            <a:spLocks noChangeArrowheads="1"/>
          </p:cNvSpPr>
          <p:nvPr/>
        </p:nvSpPr>
        <p:spPr bwMode="auto">
          <a:xfrm>
            <a:off x="-15240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Idea of </a:t>
            </a:r>
            <a:r>
              <a:rPr lang="en-US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Congruence of two </a:t>
            </a:r>
          </a:p>
          <a:p>
            <a:pPr algn="ctr">
              <a:defRPr/>
            </a:pPr>
            <a:r>
              <a:rPr lang="en-US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Objects:</a:t>
            </a:r>
            <a:endParaRPr lang="en-US" altLang="en-US" dirty="0"/>
          </a:p>
        </p:txBody>
      </p:sp>
      <p:grpSp>
        <p:nvGrpSpPr>
          <p:cNvPr id="2" name="Group -692"/>
          <p:cNvGrpSpPr>
            <a:grpSpLocks/>
          </p:cNvGrpSpPr>
          <p:nvPr/>
        </p:nvGrpSpPr>
        <p:grpSpPr bwMode="auto">
          <a:xfrm>
            <a:off x="1676400" y="2819401"/>
            <a:ext cx="3276600" cy="2286000"/>
            <a:chOff x="1680" y="2064"/>
            <a:chExt cx="2365" cy="1498"/>
          </a:xfrm>
        </p:grpSpPr>
        <p:sp>
          <p:nvSpPr>
            <p:cNvPr id="11269" name="AutoShape 708"/>
            <p:cNvSpPr>
              <a:spLocks/>
            </p:cNvSpPr>
            <p:nvPr/>
          </p:nvSpPr>
          <p:spPr bwMode="auto">
            <a:xfrm>
              <a:off x="1776" y="2832"/>
              <a:ext cx="1008" cy="480"/>
            </a:xfrm>
            <a:prstGeom prst="rtTriangl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AutoShape 710"/>
            <p:cNvSpPr>
              <a:spLocks/>
            </p:cNvSpPr>
            <p:nvPr/>
          </p:nvSpPr>
          <p:spPr bwMode="auto">
            <a:xfrm rot="-5400000">
              <a:off x="3192" y="2568"/>
              <a:ext cx="1008" cy="480"/>
            </a:xfrm>
            <a:prstGeom prst="rtTriangle">
              <a:avLst/>
            </a:prstGeom>
            <a:noFill/>
            <a:ln w="38100">
              <a:solidFill>
                <a:srgbClr val="00B2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Rectangle 712"/>
            <p:cNvSpPr>
              <a:spLocks noChangeArrowheads="1"/>
            </p:cNvSpPr>
            <p:nvPr/>
          </p:nvSpPr>
          <p:spPr bwMode="auto">
            <a:xfrm>
              <a:off x="1680" y="3302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A</a:t>
              </a:r>
              <a:endParaRPr lang="en-US" altLang="en-US"/>
            </a:p>
          </p:txBody>
        </p:sp>
        <p:sp>
          <p:nvSpPr>
            <p:cNvPr id="11272" name="Rectangle 714"/>
            <p:cNvSpPr>
              <a:spLocks noChangeArrowheads="1"/>
            </p:cNvSpPr>
            <p:nvPr/>
          </p:nvSpPr>
          <p:spPr bwMode="auto">
            <a:xfrm>
              <a:off x="2640" y="3312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C</a:t>
              </a:r>
              <a:endParaRPr lang="en-US" altLang="en-US"/>
            </a:p>
          </p:txBody>
        </p:sp>
        <p:sp>
          <p:nvSpPr>
            <p:cNvPr id="11273" name="Rectangle 716"/>
            <p:cNvSpPr>
              <a:spLocks noChangeArrowheads="1"/>
            </p:cNvSpPr>
            <p:nvPr/>
          </p:nvSpPr>
          <p:spPr bwMode="auto">
            <a:xfrm>
              <a:off x="1697" y="2592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B</a:t>
              </a:r>
              <a:endParaRPr lang="en-US" altLang="en-US"/>
            </a:p>
          </p:txBody>
        </p:sp>
        <p:sp>
          <p:nvSpPr>
            <p:cNvPr id="11274" name="Rectangle 718"/>
            <p:cNvSpPr>
              <a:spLocks noChangeArrowheads="1"/>
            </p:cNvSpPr>
            <p:nvPr/>
          </p:nvSpPr>
          <p:spPr bwMode="auto">
            <a:xfrm>
              <a:off x="3800" y="3312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D</a:t>
              </a:r>
              <a:endParaRPr lang="en-US" altLang="en-US"/>
            </a:p>
          </p:txBody>
        </p:sp>
        <p:sp>
          <p:nvSpPr>
            <p:cNvPr id="11275" name="Rectangle 720"/>
            <p:cNvSpPr>
              <a:spLocks noChangeArrowheads="1"/>
            </p:cNvSpPr>
            <p:nvPr/>
          </p:nvSpPr>
          <p:spPr bwMode="auto">
            <a:xfrm>
              <a:off x="3329" y="3312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E</a:t>
              </a:r>
              <a:endParaRPr lang="en-US" altLang="en-US"/>
            </a:p>
          </p:txBody>
        </p:sp>
        <p:sp>
          <p:nvSpPr>
            <p:cNvPr id="11276" name="Rectangle 722"/>
            <p:cNvSpPr>
              <a:spLocks noChangeArrowheads="1"/>
            </p:cNvSpPr>
            <p:nvPr/>
          </p:nvSpPr>
          <p:spPr bwMode="auto">
            <a:xfrm>
              <a:off x="3840" y="2064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F</a:t>
              </a:r>
              <a:endParaRPr lang="en-US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2000" y="5715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2060"/>
                </a:solidFill>
              </a:rPr>
              <a:t>Congruency in real life</a:t>
            </a:r>
            <a:r>
              <a:rPr lang="en-US" sz="2800" b="1" dirty="0" smtClean="0">
                <a:solidFill>
                  <a:srgbClr val="002060"/>
                </a:solidFill>
                <a:hlinkClick r:id="rId2" action="ppaction://hlinkfile"/>
              </a:rPr>
              <a:t>(hyperlink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191000"/>
            <a:ext cx="2590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819400"/>
            <a:ext cx="2667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04"/>
          <p:cNvSpPr>
            <a:spLocks noChangeArrowheads="1"/>
          </p:cNvSpPr>
          <p:nvPr/>
        </p:nvSpPr>
        <p:spPr bwMode="auto">
          <a:xfrm>
            <a:off x="762000" y="1676400"/>
            <a:ext cx="723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altLang="en-US" sz="3600" dirty="0">
                <a:latin typeface="Comic Sans MS" pitchFamily="66" charset="0"/>
              </a:rPr>
              <a:t>  </a:t>
            </a:r>
            <a:endParaRPr lang="en-US" altLang="en-US" sz="3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50306" name="Rectangle 706"/>
          <p:cNvSpPr>
            <a:spLocks noChangeArrowheads="1"/>
          </p:cNvSpPr>
          <p:nvPr/>
        </p:nvSpPr>
        <p:spPr bwMode="auto">
          <a:xfrm>
            <a:off x="-15240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381000"/>
            <a:ext cx="65817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28" name="Rectangle 728"/>
          <p:cNvSpPr>
            <a:spLocks noChangeArrowheads="1"/>
          </p:cNvSpPr>
          <p:nvPr/>
        </p:nvSpPr>
        <p:spPr bwMode="auto">
          <a:xfrm>
            <a:off x="457200" y="1219200"/>
            <a:ext cx="7467600" cy="426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How much do you    </a:t>
            </a:r>
            <a:endParaRPr lang="en-US" altLang="en-US"/>
          </a:p>
          <a:p>
            <a:pPr>
              <a:defRPr/>
            </a:pPr>
            <a:r>
              <a:rPr lang="en-US" alt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need to know. . .</a:t>
            </a:r>
            <a:endParaRPr lang="en-US" altLang="en-US"/>
          </a:p>
          <a:p>
            <a:pPr>
              <a:defRPr/>
            </a:pPr>
            <a:endParaRPr lang="en-US" altLang="en-US" sz="4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n-US" alt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</a:t>
            </a:r>
            <a:r>
              <a:rPr lang="en-US" altLang="en-US" sz="4400">
                <a:solidFill>
                  <a:srgbClr val="0000FF"/>
                </a:solidFill>
                <a:latin typeface="Comic Sans MS" pitchFamily="66" charset="0"/>
              </a:rPr>
              <a:t>. . . about two triangles   </a:t>
            </a:r>
            <a:endParaRPr lang="en-US" altLang="en-US"/>
          </a:p>
          <a:p>
            <a:pPr>
              <a:defRPr/>
            </a:pPr>
            <a:r>
              <a:rPr lang="en-US" altLang="en-US" sz="4400">
                <a:solidFill>
                  <a:srgbClr val="0000FF"/>
                </a:solidFill>
                <a:latin typeface="Comic Sans MS" pitchFamily="66" charset="0"/>
              </a:rPr>
              <a:t>            to prove that they  </a:t>
            </a:r>
            <a:endParaRPr lang="en-US" altLang="en-US"/>
          </a:p>
          <a:p>
            <a:pPr>
              <a:defRPr/>
            </a:pPr>
            <a:r>
              <a:rPr lang="en-US" altLang="en-US" sz="4400">
                <a:solidFill>
                  <a:srgbClr val="0000FF"/>
                </a:solidFill>
                <a:latin typeface="Comic Sans MS" pitchFamily="66" charset="0"/>
              </a:rPr>
              <a:t>            are congruent?</a:t>
            </a:r>
            <a:r>
              <a:rPr lang="en-US" alt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US" altLang="en-US"/>
          </a:p>
        </p:txBody>
      </p:sp>
      <p:sp>
        <p:nvSpPr>
          <p:cNvPr id="12291" name="Rectangle 730"/>
          <p:cNvSpPr>
            <a:spLocks noChangeArrowheads="1"/>
          </p:cNvSpPr>
          <p:nvPr/>
        </p:nvSpPr>
        <p:spPr bwMode="auto">
          <a:xfrm>
            <a:off x="0" y="5486400"/>
            <a:ext cx="1981200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-686"/>
          <p:cNvGrpSpPr>
            <a:grpSpLocks/>
          </p:cNvGrpSpPr>
          <p:nvPr/>
        </p:nvGrpSpPr>
        <p:grpSpPr bwMode="auto">
          <a:xfrm>
            <a:off x="304800" y="4343400"/>
            <a:ext cx="941388" cy="2009775"/>
            <a:chOff x="2114" y="1422"/>
            <a:chExt cx="1167" cy="2322"/>
          </a:xfrm>
        </p:grpSpPr>
        <p:sp>
          <p:nvSpPr>
            <p:cNvPr id="12296" name="Freeform 732"/>
            <p:cNvSpPr>
              <a:spLocks noChangeArrowheads="1"/>
            </p:cNvSpPr>
            <p:nvPr/>
          </p:nvSpPr>
          <p:spPr bwMode="auto">
            <a:xfrm>
              <a:off x="2486" y="1552"/>
              <a:ext cx="457" cy="507"/>
            </a:xfrm>
            <a:custGeom>
              <a:avLst/>
              <a:gdLst>
                <a:gd name="T0" fmla="*/ 238 w 457"/>
                <a:gd name="T1" fmla="*/ 117 h 507"/>
                <a:gd name="T2" fmla="*/ 198 w 457"/>
                <a:gd name="T3" fmla="*/ 65 h 507"/>
                <a:gd name="T4" fmla="*/ 142 w 457"/>
                <a:gd name="T5" fmla="*/ 26 h 507"/>
                <a:gd name="T6" fmla="*/ 92 w 457"/>
                <a:gd name="T7" fmla="*/ 0 h 507"/>
                <a:gd name="T8" fmla="*/ 52 w 457"/>
                <a:gd name="T9" fmla="*/ 7 h 507"/>
                <a:gd name="T10" fmla="*/ 23 w 457"/>
                <a:gd name="T11" fmla="*/ 36 h 507"/>
                <a:gd name="T12" fmla="*/ 0 w 457"/>
                <a:gd name="T13" fmla="*/ 124 h 507"/>
                <a:gd name="T14" fmla="*/ 9 w 457"/>
                <a:gd name="T15" fmla="*/ 225 h 507"/>
                <a:gd name="T16" fmla="*/ 33 w 457"/>
                <a:gd name="T17" fmla="*/ 322 h 507"/>
                <a:gd name="T18" fmla="*/ 59 w 457"/>
                <a:gd name="T19" fmla="*/ 397 h 507"/>
                <a:gd name="T20" fmla="*/ 109 w 457"/>
                <a:gd name="T21" fmla="*/ 475 h 507"/>
                <a:gd name="T22" fmla="*/ 152 w 457"/>
                <a:gd name="T23" fmla="*/ 507 h 507"/>
                <a:gd name="T24" fmla="*/ 211 w 457"/>
                <a:gd name="T25" fmla="*/ 507 h 507"/>
                <a:gd name="T26" fmla="*/ 271 w 457"/>
                <a:gd name="T27" fmla="*/ 485 h 507"/>
                <a:gd name="T28" fmla="*/ 301 w 457"/>
                <a:gd name="T29" fmla="*/ 429 h 507"/>
                <a:gd name="T30" fmla="*/ 317 w 457"/>
                <a:gd name="T31" fmla="*/ 358 h 507"/>
                <a:gd name="T32" fmla="*/ 311 w 457"/>
                <a:gd name="T33" fmla="*/ 270 h 507"/>
                <a:gd name="T34" fmla="*/ 450 w 457"/>
                <a:gd name="T35" fmla="*/ 280 h 507"/>
                <a:gd name="T36" fmla="*/ 457 w 457"/>
                <a:gd name="T37" fmla="*/ 241 h 507"/>
                <a:gd name="T38" fmla="*/ 298 w 457"/>
                <a:gd name="T39" fmla="*/ 225 h 507"/>
                <a:gd name="T40" fmla="*/ 258 w 457"/>
                <a:gd name="T41" fmla="*/ 134 h 507"/>
                <a:gd name="T42" fmla="*/ 238 w 457"/>
                <a:gd name="T43" fmla="*/ 117 h 5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7"/>
                <a:gd name="T67" fmla="*/ 0 h 507"/>
                <a:gd name="T68" fmla="*/ 457 w 457"/>
                <a:gd name="T69" fmla="*/ 507 h 5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7" h="507">
                  <a:moveTo>
                    <a:pt x="238" y="117"/>
                  </a:moveTo>
                  <a:lnTo>
                    <a:pt x="198" y="65"/>
                  </a:lnTo>
                  <a:lnTo>
                    <a:pt x="142" y="26"/>
                  </a:lnTo>
                  <a:lnTo>
                    <a:pt x="92" y="0"/>
                  </a:lnTo>
                  <a:lnTo>
                    <a:pt x="52" y="7"/>
                  </a:lnTo>
                  <a:lnTo>
                    <a:pt x="23" y="36"/>
                  </a:lnTo>
                  <a:lnTo>
                    <a:pt x="0" y="124"/>
                  </a:lnTo>
                  <a:lnTo>
                    <a:pt x="9" y="225"/>
                  </a:lnTo>
                  <a:lnTo>
                    <a:pt x="33" y="322"/>
                  </a:lnTo>
                  <a:lnTo>
                    <a:pt x="59" y="397"/>
                  </a:lnTo>
                  <a:lnTo>
                    <a:pt x="109" y="475"/>
                  </a:lnTo>
                  <a:lnTo>
                    <a:pt x="152" y="507"/>
                  </a:lnTo>
                  <a:lnTo>
                    <a:pt x="211" y="507"/>
                  </a:lnTo>
                  <a:lnTo>
                    <a:pt x="271" y="485"/>
                  </a:lnTo>
                  <a:lnTo>
                    <a:pt x="301" y="429"/>
                  </a:lnTo>
                  <a:lnTo>
                    <a:pt x="317" y="358"/>
                  </a:lnTo>
                  <a:lnTo>
                    <a:pt x="311" y="270"/>
                  </a:lnTo>
                  <a:lnTo>
                    <a:pt x="450" y="280"/>
                  </a:lnTo>
                  <a:lnTo>
                    <a:pt x="457" y="241"/>
                  </a:lnTo>
                  <a:lnTo>
                    <a:pt x="298" y="225"/>
                  </a:lnTo>
                  <a:lnTo>
                    <a:pt x="258" y="134"/>
                  </a:lnTo>
                  <a:lnTo>
                    <a:pt x="238" y="117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734"/>
            <p:cNvSpPr>
              <a:spLocks noChangeArrowheads="1"/>
            </p:cNvSpPr>
            <p:nvPr/>
          </p:nvSpPr>
          <p:spPr bwMode="auto">
            <a:xfrm>
              <a:off x="2114" y="1422"/>
              <a:ext cx="526" cy="813"/>
            </a:xfrm>
            <a:custGeom>
              <a:avLst/>
              <a:gdLst>
                <a:gd name="T0" fmla="*/ 307 w 526"/>
                <a:gd name="T1" fmla="*/ 19 h 813"/>
                <a:gd name="T2" fmla="*/ 373 w 526"/>
                <a:gd name="T3" fmla="*/ 0 h 813"/>
                <a:gd name="T4" fmla="*/ 426 w 526"/>
                <a:gd name="T5" fmla="*/ 3 h 813"/>
                <a:gd name="T6" fmla="*/ 466 w 526"/>
                <a:gd name="T7" fmla="*/ 32 h 813"/>
                <a:gd name="T8" fmla="*/ 493 w 526"/>
                <a:gd name="T9" fmla="*/ 78 h 813"/>
                <a:gd name="T10" fmla="*/ 483 w 526"/>
                <a:gd name="T11" fmla="*/ 126 h 813"/>
                <a:gd name="T12" fmla="*/ 446 w 526"/>
                <a:gd name="T13" fmla="*/ 126 h 813"/>
                <a:gd name="T14" fmla="*/ 456 w 526"/>
                <a:gd name="T15" fmla="*/ 87 h 813"/>
                <a:gd name="T16" fmla="*/ 426 w 526"/>
                <a:gd name="T17" fmla="*/ 52 h 813"/>
                <a:gd name="T18" fmla="*/ 397 w 526"/>
                <a:gd name="T19" fmla="*/ 39 h 813"/>
                <a:gd name="T20" fmla="*/ 347 w 526"/>
                <a:gd name="T21" fmla="*/ 52 h 813"/>
                <a:gd name="T22" fmla="*/ 367 w 526"/>
                <a:gd name="T23" fmla="*/ 91 h 813"/>
                <a:gd name="T24" fmla="*/ 373 w 526"/>
                <a:gd name="T25" fmla="*/ 126 h 813"/>
                <a:gd name="T26" fmla="*/ 367 w 526"/>
                <a:gd name="T27" fmla="*/ 156 h 813"/>
                <a:gd name="T28" fmla="*/ 317 w 526"/>
                <a:gd name="T29" fmla="*/ 169 h 813"/>
                <a:gd name="T30" fmla="*/ 264 w 526"/>
                <a:gd name="T31" fmla="*/ 159 h 813"/>
                <a:gd name="T32" fmla="*/ 254 w 526"/>
                <a:gd name="T33" fmla="*/ 136 h 813"/>
                <a:gd name="T34" fmla="*/ 198 w 526"/>
                <a:gd name="T35" fmla="*/ 198 h 813"/>
                <a:gd name="T36" fmla="*/ 165 w 526"/>
                <a:gd name="T37" fmla="*/ 266 h 813"/>
                <a:gd name="T38" fmla="*/ 119 w 526"/>
                <a:gd name="T39" fmla="*/ 354 h 813"/>
                <a:gd name="T40" fmla="*/ 89 w 526"/>
                <a:gd name="T41" fmla="*/ 432 h 813"/>
                <a:gd name="T42" fmla="*/ 76 w 526"/>
                <a:gd name="T43" fmla="*/ 507 h 813"/>
                <a:gd name="T44" fmla="*/ 86 w 526"/>
                <a:gd name="T45" fmla="*/ 546 h 813"/>
                <a:gd name="T46" fmla="*/ 139 w 526"/>
                <a:gd name="T47" fmla="*/ 595 h 813"/>
                <a:gd name="T48" fmla="*/ 248 w 526"/>
                <a:gd name="T49" fmla="*/ 637 h 813"/>
                <a:gd name="T50" fmla="*/ 307 w 526"/>
                <a:gd name="T51" fmla="*/ 656 h 813"/>
                <a:gd name="T52" fmla="*/ 367 w 526"/>
                <a:gd name="T53" fmla="*/ 666 h 813"/>
                <a:gd name="T54" fmla="*/ 456 w 526"/>
                <a:gd name="T55" fmla="*/ 702 h 813"/>
                <a:gd name="T56" fmla="*/ 522 w 526"/>
                <a:gd name="T57" fmla="*/ 725 h 813"/>
                <a:gd name="T58" fmla="*/ 526 w 526"/>
                <a:gd name="T59" fmla="*/ 770 h 813"/>
                <a:gd name="T60" fmla="*/ 493 w 526"/>
                <a:gd name="T61" fmla="*/ 803 h 813"/>
                <a:gd name="T62" fmla="*/ 453 w 526"/>
                <a:gd name="T63" fmla="*/ 813 h 813"/>
                <a:gd name="T64" fmla="*/ 393 w 526"/>
                <a:gd name="T65" fmla="*/ 783 h 813"/>
                <a:gd name="T66" fmla="*/ 254 w 526"/>
                <a:gd name="T67" fmla="*/ 712 h 813"/>
                <a:gd name="T68" fmla="*/ 139 w 526"/>
                <a:gd name="T69" fmla="*/ 663 h 813"/>
                <a:gd name="T70" fmla="*/ 59 w 526"/>
                <a:gd name="T71" fmla="*/ 608 h 813"/>
                <a:gd name="T72" fmla="*/ 6 w 526"/>
                <a:gd name="T73" fmla="*/ 559 h 813"/>
                <a:gd name="T74" fmla="*/ 0 w 526"/>
                <a:gd name="T75" fmla="*/ 500 h 813"/>
                <a:gd name="T76" fmla="*/ 29 w 526"/>
                <a:gd name="T77" fmla="*/ 422 h 813"/>
                <a:gd name="T78" fmla="*/ 89 w 526"/>
                <a:gd name="T79" fmla="*/ 305 h 813"/>
                <a:gd name="T80" fmla="*/ 145 w 526"/>
                <a:gd name="T81" fmla="*/ 208 h 813"/>
                <a:gd name="T82" fmla="*/ 215 w 526"/>
                <a:gd name="T83" fmla="*/ 107 h 813"/>
                <a:gd name="T84" fmla="*/ 268 w 526"/>
                <a:gd name="T85" fmla="*/ 48 h 813"/>
                <a:gd name="T86" fmla="*/ 334 w 526"/>
                <a:gd name="T87" fmla="*/ 19 h 813"/>
                <a:gd name="T88" fmla="*/ 307 w 526"/>
                <a:gd name="T89" fmla="*/ 19 h 8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6"/>
                <a:gd name="T136" fmla="*/ 0 h 813"/>
                <a:gd name="T137" fmla="*/ 526 w 526"/>
                <a:gd name="T138" fmla="*/ 813 h 8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6" h="813">
                  <a:moveTo>
                    <a:pt x="307" y="19"/>
                  </a:moveTo>
                  <a:lnTo>
                    <a:pt x="373" y="0"/>
                  </a:lnTo>
                  <a:lnTo>
                    <a:pt x="426" y="3"/>
                  </a:lnTo>
                  <a:lnTo>
                    <a:pt x="466" y="32"/>
                  </a:lnTo>
                  <a:lnTo>
                    <a:pt x="493" y="78"/>
                  </a:lnTo>
                  <a:lnTo>
                    <a:pt x="483" y="126"/>
                  </a:lnTo>
                  <a:lnTo>
                    <a:pt x="446" y="126"/>
                  </a:lnTo>
                  <a:lnTo>
                    <a:pt x="456" y="87"/>
                  </a:lnTo>
                  <a:lnTo>
                    <a:pt x="426" y="52"/>
                  </a:lnTo>
                  <a:lnTo>
                    <a:pt x="397" y="39"/>
                  </a:lnTo>
                  <a:lnTo>
                    <a:pt x="347" y="52"/>
                  </a:lnTo>
                  <a:lnTo>
                    <a:pt x="367" y="91"/>
                  </a:lnTo>
                  <a:lnTo>
                    <a:pt x="373" y="126"/>
                  </a:lnTo>
                  <a:lnTo>
                    <a:pt x="367" y="156"/>
                  </a:lnTo>
                  <a:lnTo>
                    <a:pt x="317" y="169"/>
                  </a:lnTo>
                  <a:lnTo>
                    <a:pt x="264" y="159"/>
                  </a:lnTo>
                  <a:lnTo>
                    <a:pt x="254" y="136"/>
                  </a:lnTo>
                  <a:lnTo>
                    <a:pt x="198" y="198"/>
                  </a:lnTo>
                  <a:lnTo>
                    <a:pt x="165" y="266"/>
                  </a:lnTo>
                  <a:lnTo>
                    <a:pt x="119" y="354"/>
                  </a:lnTo>
                  <a:lnTo>
                    <a:pt x="89" y="432"/>
                  </a:lnTo>
                  <a:lnTo>
                    <a:pt x="76" y="507"/>
                  </a:lnTo>
                  <a:lnTo>
                    <a:pt x="86" y="546"/>
                  </a:lnTo>
                  <a:lnTo>
                    <a:pt x="139" y="595"/>
                  </a:lnTo>
                  <a:lnTo>
                    <a:pt x="248" y="637"/>
                  </a:lnTo>
                  <a:lnTo>
                    <a:pt x="307" y="656"/>
                  </a:lnTo>
                  <a:lnTo>
                    <a:pt x="367" y="666"/>
                  </a:lnTo>
                  <a:lnTo>
                    <a:pt x="456" y="702"/>
                  </a:lnTo>
                  <a:lnTo>
                    <a:pt x="522" y="725"/>
                  </a:lnTo>
                  <a:lnTo>
                    <a:pt x="526" y="770"/>
                  </a:lnTo>
                  <a:lnTo>
                    <a:pt x="493" y="803"/>
                  </a:lnTo>
                  <a:lnTo>
                    <a:pt x="453" y="813"/>
                  </a:lnTo>
                  <a:lnTo>
                    <a:pt x="393" y="783"/>
                  </a:lnTo>
                  <a:lnTo>
                    <a:pt x="254" y="712"/>
                  </a:lnTo>
                  <a:lnTo>
                    <a:pt x="139" y="663"/>
                  </a:lnTo>
                  <a:lnTo>
                    <a:pt x="59" y="608"/>
                  </a:lnTo>
                  <a:lnTo>
                    <a:pt x="6" y="559"/>
                  </a:lnTo>
                  <a:lnTo>
                    <a:pt x="0" y="500"/>
                  </a:lnTo>
                  <a:lnTo>
                    <a:pt x="29" y="422"/>
                  </a:lnTo>
                  <a:lnTo>
                    <a:pt x="89" y="305"/>
                  </a:lnTo>
                  <a:lnTo>
                    <a:pt x="145" y="208"/>
                  </a:lnTo>
                  <a:lnTo>
                    <a:pt x="215" y="107"/>
                  </a:lnTo>
                  <a:lnTo>
                    <a:pt x="268" y="48"/>
                  </a:lnTo>
                  <a:lnTo>
                    <a:pt x="334" y="19"/>
                  </a:lnTo>
                  <a:lnTo>
                    <a:pt x="307" y="19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736"/>
            <p:cNvSpPr>
              <a:spLocks noChangeArrowheads="1"/>
            </p:cNvSpPr>
            <p:nvPr/>
          </p:nvSpPr>
          <p:spPr bwMode="auto">
            <a:xfrm>
              <a:off x="2610" y="2096"/>
              <a:ext cx="275" cy="763"/>
            </a:xfrm>
            <a:custGeom>
              <a:avLst/>
              <a:gdLst>
                <a:gd name="T0" fmla="*/ 17 w 275"/>
                <a:gd name="T1" fmla="*/ 59 h 763"/>
                <a:gd name="T2" fmla="*/ 27 w 275"/>
                <a:gd name="T3" fmla="*/ 20 h 763"/>
                <a:gd name="T4" fmla="*/ 70 w 275"/>
                <a:gd name="T5" fmla="*/ 0 h 763"/>
                <a:gd name="T6" fmla="*/ 109 w 275"/>
                <a:gd name="T7" fmla="*/ 0 h 763"/>
                <a:gd name="T8" fmla="*/ 159 w 275"/>
                <a:gd name="T9" fmla="*/ 29 h 763"/>
                <a:gd name="T10" fmla="*/ 206 w 275"/>
                <a:gd name="T11" fmla="*/ 98 h 763"/>
                <a:gd name="T12" fmla="*/ 239 w 275"/>
                <a:gd name="T13" fmla="*/ 169 h 763"/>
                <a:gd name="T14" fmla="*/ 255 w 275"/>
                <a:gd name="T15" fmla="*/ 266 h 763"/>
                <a:gd name="T16" fmla="*/ 269 w 275"/>
                <a:gd name="T17" fmla="*/ 380 h 763"/>
                <a:gd name="T18" fmla="*/ 275 w 275"/>
                <a:gd name="T19" fmla="*/ 490 h 763"/>
                <a:gd name="T20" fmla="*/ 275 w 275"/>
                <a:gd name="T21" fmla="*/ 633 h 763"/>
                <a:gd name="T22" fmla="*/ 255 w 275"/>
                <a:gd name="T23" fmla="*/ 721 h 763"/>
                <a:gd name="T24" fmla="*/ 219 w 275"/>
                <a:gd name="T25" fmla="*/ 753 h 763"/>
                <a:gd name="T26" fmla="*/ 156 w 275"/>
                <a:gd name="T27" fmla="*/ 763 h 763"/>
                <a:gd name="T28" fmla="*/ 90 w 275"/>
                <a:gd name="T29" fmla="*/ 760 h 763"/>
                <a:gd name="T30" fmla="*/ 56 w 275"/>
                <a:gd name="T31" fmla="*/ 721 h 763"/>
                <a:gd name="T32" fmla="*/ 37 w 275"/>
                <a:gd name="T33" fmla="*/ 653 h 763"/>
                <a:gd name="T34" fmla="*/ 20 w 275"/>
                <a:gd name="T35" fmla="*/ 585 h 763"/>
                <a:gd name="T36" fmla="*/ 7 w 275"/>
                <a:gd name="T37" fmla="*/ 461 h 763"/>
                <a:gd name="T38" fmla="*/ 0 w 275"/>
                <a:gd name="T39" fmla="*/ 322 h 763"/>
                <a:gd name="T40" fmla="*/ 0 w 275"/>
                <a:gd name="T41" fmla="*/ 159 h 763"/>
                <a:gd name="T42" fmla="*/ 17 w 275"/>
                <a:gd name="T43" fmla="*/ 88 h 763"/>
                <a:gd name="T44" fmla="*/ 17 w 275"/>
                <a:gd name="T45" fmla="*/ 59 h 7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5"/>
                <a:gd name="T70" fmla="*/ 0 h 763"/>
                <a:gd name="T71" fmla="*/ 275 w 275"/>
                <a:gd name="T72" fmla="*/ 763 h 7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5" h="763">
                  <a:moveTo>
                    <a:pt x="17" y="59"/>
                  </a:moveTo>
                  <a:lnTo>
                    <a:pt x="27" y="20"/>
                  </a:lnTo>
                  <a:lnTo>
                    <a:pt x="70" y="0"/>
                  </a:lnTo>
                  <a:lnTo>
                    <a:pt x="109" y="0"/>
                  </a:lnTo>
                  <a:lnTo>
                    <a:pt x="159" y="29"/>
                  </a:lnTo>
                  <a:lnTo>
                    <a:pt x="206" y="98"/>
                  </a:lnTo>
                  <a:lnTo>
                    <a:pt x="239" y="169"/>
                  </a:lnTo>
                  <a:lnTo>
                    <a:pt x="255" y="266"/>
                  </a:lnTo>
                  <a:lnTo>
                    <a:pt x="269" y="380"/>
                  </a:lnTo>
                  <a:lnTo>
                    <a:pt x="275" y="490"/>
                  </a:lnTo>
                  <a:lnTo>
                    <a:pt x="275" y="633"/>
                  </a:lnTo>
                  <a:lnTo>
                    <a:pt x="255" y="721"/>
                  </a:lnTo>
                  <a:lnTo>
                    <a:pt x="219" y="753"/>
                  </a:lnTo>
                  <a:lnTo>
                    <a:pt x="156" y="763"/>
                  </a:lnTo>
                  <a:lnTo>
                    <a:pt x="90" y="760"/>
                  </a:lnTo>
                  <a:lnTo>
                    <a:pt x="56" y="721"/>
                  </a:lnTo>
                  <a:lnTo>
                    <a:pt x="37" y="653"/>
                  </a:lnTo>
                  <a:lnTo>
                    <a:pt x="20" y="585"/>
                  </a:lnTo>
                  <a:lnTo>
                    <a:pt x="7" y="461"/>
                  </a:lnTo>
                  <a:lnTo>
                    <a:pt x="0" y="322"/>
                  </a:lnTo>
                  <a:lnTo>
                    <a:pt x="0" y="159"/>
                  </a:lnTo>
                  <a:lnTo>
                    <a:pt x="17" y="88"/>
                  </a:lnTo>
                  <a:lnTo>
                    <a:pt x="17" y="59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738"/>
            <p:cNvSpPr>
              <a:spLocks noChangeArrowheads="1"/>
            </p:cNvSpPr>
            <p:nvPr/>
          </p:nvSpPr>
          <p:spPr bwMode="auto">
            <a:xfrm>
              <a:off x="2737" y="2117"/>
              <a:ext cx="420" cy="586"/>
            </a:xfrm>
            <a:custGeom>
              <a:avLst/>
              <a:gdLst>
                <a:gd name="T0" fmla="*/ 23 w 420"/>
                <a:gd name="T1" fmla="*/ 0 h 586"/>
                <a:gd name="T2" fmla="*/ 109 w 420"/>
                <a:gd name="T3" fmla="*/ 10 h 586"/>
                <a:gd name="T4" fmla="*/ 198 w 420"/>
                <a:gd name="T5" fmla="*/ 26 h 586"/>
                <a:gd name="T6" fmla="*/ 291 w 420"/>
                <a:gd name="T7" fmla="*/ 78 h 586"/>
                <a:gd name="T8" fmla="*/ 357 w 420"/>
                <a:gd name="T9" fmla="*/ 117 h 586"/>
                <a:gd name="T10" fmla="*/ 400 w 420"/>
                <a:gd name="T11" fmla="*/ 173 h 586"/>
                <a:gd name="T12" fmla="*/ 420 w 420"/>
                <a:gd name="T13" fmla="*/ 205 h 586"/>
                <a:gd name="T14" fmla="*/ 380 w 420"/>
                <a:gd name="T15" fmla="*/ 300 h 586"/>
                <a:gd name="T16" fmla="*/ 317 w 420"/>
                <a:gd name="T17" fmla="*/ 358 h 586"/>
                <a:gd name="T18" fmla="*/ 241 w 420"/>
                <a:gd name="T19" fmla="*/ 400 h 586"/>
                <a:gd name="T20" fmla="*/ 201 w 420"/>
                <a:gd name="T21" fmla="*/ 426 h 586"/>
                <a:gd name="T22" fmla="*/ 132 w 420"/>
                <a:gd name="T23" fmla="*/ 439 h 586"/>
                <a:gd name="T24" fmla="*/ 129 w 420"/>
                <a:gd name="T25" fmla="*/ 465 h 586"/>
                <a:gd name="T26" fmla="*/ 182 w 420"/>
                <a:gd name="T27" fmla="*/ 488 h 586"/>
                <a:gd name="T28" fmla="*/ 258 w 420"/>
                <a:gd name="T29" fmla="*/ 508 h 586"/>
                <a:gd name="T30" fmla="*/ 330 w 420"/>
                <a:gd name="T31" fmla="*/ 547 h 586"/>
                <a:gd name="T32" fmla="*/ 301 w 420"/>
                <a:gd name="T33" fmla="*/ 576 h 586"/>
                <a:gd name="T34" fmla="*/ 271 w 420"/>
                <a:gd name="T35" fmla="*/ 586 h 586"/>
                <a:gd name="T36" fmla="*/ 228 w 420"/>
                <a:gd name="T37" fmla="*/ 543 h 586"/>
                <a:gd name="T38" fmla="*/ 162 w 420"/>
                <a:gd name="T39" fmla="*/ 517 h 586"/>
                <a:gd name="T40" fmla="*/ 109 w 420"/>
                <a:gd name="T41" fmla="*/ 498 h 586"/>
                <a:gd name="T42" fmla="*/ 109 w 420"/>
                <a:gd name="T43" fmla="*/ 459 h 586"/>
                <a:gd name="T44" fmla="*/ 119 w 420"/>
                <a:gd name="T45" fmla="*/ 417 h 586"/>
                <a:gd name="T46" fmla="*/ 152 w 420"/>
                <a:gd name="T47" fmla="*/ 400 h 586"/>
                <a:gd name="T48" fmla="*/ 258 w 420"/>
                <a:gd name="T49" fmla="*/ 358 h 586"/>
                <a:gd name="T50" fmla="*/ 317 w 420"/>
                <a:gd name="T51" fmla="*/ 293 h 586"/>
                <a:gd name="T52" fmla="*/ 360 w 420"/>
                <a:gd name="T53" fmla="*/ 225 h 586"/>
                <a:gd name="T54" fmla="*/ 350 w 420"/>
                <a:gd name="T55" fmla="*/ 192 h 586"/>
                <a:gd name="T56" fmla="*/ 317 w 420"/>
                <a:gd name="T57" fmla="*/ 153 h 586"/>
                <a:gd name="T58" fmla="*/ 238 w 420"/>
                <a:gd name="T59" fmla="*/ 98 h 586"/>
                <a:gd name="T60" fmla="*/ 142 w 420"/>
                <a:gd name="T61" fmla="*/ 78 h 586"/>
                <a:gd name="T62" fmla="*/ 79 w 420"/>
                <a:gd name="T63" fmla="*/ 75 h 586"/>
                <a:gd name="T64" fmla="*/ 23 w 420"/>
                <a:gd name="T65" fmla="*/ 75 h 586"/>
                <a:gd name="T66" fmla="*/ 0 w 420"/>
                <a:gd name="T67" fmla="*/ 39 h 586"/>
                <a:gd name="T68" fmla="*/ 23 w 420"/>
                <a:gd name="T69" fmla="*/ 0 h 5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0"/>
                <a:gd name="T106" fmla="*/ 0 h 586"/>
                <a:gd name="T107" fmla="*/ 420 w 420"/>
                <a:gd name="T108" fmla="*/ 586 h 5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0" h="586">
                  <a:moveTo>
                    <a:pt x="23" y="0"/>
                  </a:moveTo>
                  <a:lnTo>
                    <a:pt x="109" y="10"/>
                  </a:lnTo>
                  <a:lnTo>
                    <a:pt x="198" y="26"/>
                  </a:lnTo>
                  <a:lnTo>
                    <a:pt x="291" y="78"/>
                  </a:lnTo>
                  <a:lnTo>
                    <a:pt x="357" y="117"/>
                  </a:lnTo>
                  <a:lnTo>
                    <a:pt x="400" y="173"/>
                  </a:lnTo>
                  <a:lnTo>
                    <a:pt x="420" y="205"/>
                  </a:lnTo>
                  <a:lnTo>
                    <a:pt x="380" y="300"/>
                  </a:lnTo>
                  <a:lnTo>
                    <a:pt x="317" y="358"/>
                  </a:lnTo>
                  <a:lnTo>
                    <a:pt x="241" y="400"/>
                  </a:lnTo>
                  <a:lnTo>
                    <a:pt x="201" y="426"/>
                  </a:lnTo>
                  <a:lnTo>
                    <a:pt x="132" y="439"/>
                  </a:lnTo>
                  <a:lnTo>
                    <a:pt x="129" y="465"/>
                  </a:lnTo>
                  <a:lnTo>
                    <a:pt x="182" y="488"/>
                  </a:lnTo>
                  <a:lnTo>
                    <a:pt x="258" y="508"/>
                  </a:lnTo>
                  <a:lnTo>
                    <a:pt x="330" y="547"/>
                  </a:lnTo>
                  <a:lnTo>
                    <a:pt x="301" y="576"/>
                  </a:lnTo>
                  <a:lnTo>
                    <a:pt x="271" y="586"/>
                  </a:lnTo>
                  <a:lnTo>
                    <a:pt x="228" y="543"/>
                  </a:lnTo>
                  <a:lnTo>
                    <a:pt x="162" y="517"/>
                  </a:lnTo>
                  <a:lnTo>
                    <a:pt x="109" y="498"/>
                  </a:lnTo>
                  <a:lnTo>
                    <a:pt x="109" y="459"/>
                  </a:lnTo>
                  <a:lnTo>
                    <a:pt x="119" y="417"/>
                  </a:lnTo>
                  <a:lnTo>
                    <a:pt x="152" y="400"/>
                  </a:lnTo>
                  <a:lnTo>
                    <a:pt x="258" y="358"/>
                  </a:lnTo>
                  <a:lnTo>
                    <a:pt x="317" y="293"/>
                  </a:lnTo>
                  <a:lnTo>
                    <a:pt x="360" y="225"/>
                  </a:lnTo>
                  <a:lnTo>
                    <a:pt x="350" y="192"/>
                  </a:lnTo>
                  <a:lnTo>
                    <a:pt x="317" y="153"/>
                  </a:lnTo>
                  <a:lnTo>
                    <a:pt x="238" y="98"/>
                  </a:lnTo>
                  <a:lnTo>
                    <a:pt x="142" y="78"/>
                  </a:lnTo>
                  <a:lnTo>
                    <a:pt x="79" y="75"/>
                  </a:lnTo>
                  <a:lnTo>
                    <a:pt x="23" y="75"/>
                  </a:lnTo>
                  <a:lnTo>
                    <a:pt x="0" y="39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740"/>
            <p:cNvSpPr>
              <a:spLocks noChangeArrowheads="1"/>
            </p:cNvSpPr>
            <p:nvPr/>
          </p:nvSpPr>
          <p:spPr bwMode="auto">
            <a:xfrm>
              <a:off x="2770" y="2781"/>
              <a:ext cx="511" cy="947"/>
            </a:xfrm>
            <a:custGeom>
              <a:avLst/>
              <a:gdLst>
                <a:gd name="T0" fmla="*/ 59 w 511"/>
                <a:gd name="T1" fmla="*/ 0 h 947"/>
                <a:gd name="T2" fmla="*/ 13 w 511"/>
                <a:gd name="T3" fmla="*/ 0 h 947"/>
                <a:gd name="T4" fmla="*/ 0 w 511"/>
                <a:gd name="T5" fmla="*/ 68 h 947"/>
                <a:gd name="T6" fmla="*/ 33 w 511"/>
                <a:gd name="T7" fmla="*/ 108 h 947"/>
                <a:gd name="T8" fmla="*/ 139 w 511"/>
                <a:gd name="T9" fmla="*/ 202 h 947"/>
                <a:gd name="T10" fmla="*/ 232 w 511"/>
                <a:gd name="T11" fmla="*/ 322 h 947"/>
                <a:gd name="T12" fmla="*/ 292 w 511"/>
                <a:gd name="T13" fmla="*/ 446 h 947"/>
                <a:gd name="T14" fmla="*/ 301 w 511"/>
                <a:gd name="T15" fmla="*/ 527 h 947"/>
                <a:gd name="T16" fmla="*/ 298 w 511"/>
                <a:gd name="T17" fmla="*/ 586 h 947"/>
                <a:gd name="T18" fmla="*/ 272 w 511"/>
                <a:gd name="T19" fmla="*/ 719 h 947"/>
                <a:gd name="T20" fmla="*/ 238 w 511"/>
                <a:gd name="T21" fmla="*/ 827 h 947"/>
                <a:gd name="T22" fmla="*/ 209 w 511"/>
                <a:gd name="T23" fmla="*/ 889 h 947"/>
                <a:gd name="T24" fmla="*/ 202 w 511"/>
                <a:gd name="T25" fmla="*/ 928 h 947"/>
                <a:gd name="T26" fmla="*/ 232 w 511"/>
                <a:gd name="T27" fmla="*/ 928 h 947"/>
                <a:gd name="T28" fmla="*/ 278 w 511"/>
                <a:gd name="T29" fmla="*/ 915 h 947"/>
                <a:gd name="T30" fmla="*/ 292 w 511"/>
                <a:gd name="T31" fmla="*/ 918 h 947"/>
                <a:gd name="T32" fmla="*/ 388 w 511"/>
                <a:gd name="T33" fmla="*/ 924 h 947"/>
                <a:gd name="T34" fmla="*/ 461 w 511"/>
                <a:gd name="T35" fmla="*/ 947 h 947"/>
                <a:gd name="T36" fmla="*/ 487 w 511"/>
                <a:gd name="T37" fmla="*/ 934 h 947"/>
                <a:gd name="T38" fmla="*/ 511 w 511"/>
                <a:gd name="T39" fmla="*/ 885 h 947"/>
                <a:gd name="T40" fmla="*/ 487 w 511"/>
                <a:gd name="T41" fmla="*/ 859 h 947"/>
                <a:gd name="T42" fmla="*/ 378 w 511"/>
                <a:gd name="T43" fmla="*/ 856 h 947"/>
                <a:gd name="T44" fmla="*/ 301 w 511"/>
                <a:gd name="T45" fmla="*/ 866 h 947"/>
                <a:gd name="T46" fmla="*/ 262 w 511"/>
                <a:gd name="T47" fmla="*/ 885 h 947"/>
                <a:gd name="T48" fmla="*/ 268 w 511"/>
                <a:gd name="T49" fmla="*/ 840 h 947"/>
                <a:gd name="T50" fmla="*/ 308 w 511"/>
                <a:gd name="T51" fmla="*/ 771 h 947"/>
                <a:gd name="T52" fmla="*/ 341 w 511"/>
                <a:gd name="T53" fmla="*/ 664 h 947"/>
                <a:gd name="T54" fmla="*/ 368 w 511"/>
                <a:gd name="T55" fmla="*/ 573 h 947"/>
                <a:gd name="T56" fmla="*/ 348 w 511"/>
                <a:gd name="T57" fmla="*/ 469 h 947"/>
                <a:gd name="T58" fmla="*/ 318 w 511"/>
                <a:gd name="T59" fmla="*/ 358 h 947"/>
                <a:gd name="T60" fmla="*/ 258 w 511"/>
                <a:gd name="T61" fmla="*/ 231 h 947"/>
                <a:gd name="T62" fmla="*/ 172 w 511"/>
                <a:gd name="T63" fmla="*/ 114 h 947"/>
                <a:gd name="T64" fmla="*/ 99 w 511"/>
                <a:gd name="T65" fmla="*/ 29 h 947"/>
                <a:gd name="T66" fmla="*/ 59 w 511"/>
                <a:gd name="T67" fmla="*/ 0 h 9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1"/>
                <a:gd name="T103" fmla="*/ 0 h 947"/>
                <a:gd name="T104" fmla="*/ 511 w 511"/>
                <a:gd name="T105" fmla="*/ 947 h 9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1" h="947">
                  <a:moveTo>
                    <a:pt x="59" y="0"/>
                  </a:moveTo>
                  <a:lnTo>
                    <a:pt x="13" y="0"/>
                  </a:lnTo>
                  <a:lnTo>
                    <a:pt x="0" y="68"/>
                  </a:lnTo>
                  <a:lnTo>
                    <a:pt x="33" y="108"/>
                  </a:lnTo>
                  <a:lnTo>
                    <a:pt x="139" y="202"/>
                  </a:lnTo>
                  <a:lnTo>
                    <a:pt x="232" y="322"/>
                  </a:lnTo>
                  <a:lnTo>
                    <a:pt x="292" y="446"/>
                  </a:lnTo>
                  <a:lnTo>
                    <a:pt x="301" y="527"/>
                  </a:lnTo>
                  <a:lnTo>
                    <a:pt x="298" y="586"/>
                  </a:lnTo>
                  <a:lnTo>
                    <a:pt x="272" y="719"/>
                  </a:lnTo>
                  <a:lnTo>
                    <a:pt x="238" y="827"/>
                  </a:lnTo>
                  <a:lnTo>
                    <a:pt x="209" y="889"/>
                  </a:lnTo>
                  <a:lnTo>
                    <a:pt x="202" y="928"/>
                  </a:lnTo>
                  <a:lnTo>
                    <a:pt x="232" y="928"/>
                  </a:lnTo>
                  <a:lnTo>
                    <a:pt x="278" y="915"/>
                  </a:lnTo>
                  <a:lnTo>
                    <a:pt x="292" y="918"/>
                  </a:lnTo>
                  <a:lnTo>
                    <a:pt x="388" y="924"/>
                  </a:lnTo>
                  <a:lnTo>
                    <a:pt x="461" y="947"/>
                  </a:lnTo>
                  <a:lnTo>
                    <a:pt x="487" y="934"/>
                  </a:lnTo>
                  <a:lnTo>
                    <a:pt x="511" y="885"/>
                  </a:lnTo>
                  <a:lnTo>
                    <a:pt x="487" y="859"/>
                  </a:lnTo>
                  <a:lnTo>
                    <a:pt x="378" y="856"/>
                  </a:lnTo>
                  <a:lnTo>
                    <a:pt x="301" y="866"/>
                  </a:lnTo>
                  <a:lnTo>
                    <a:pt x="262" y="885"/>
                  </a:lnTo>
                  <a:lnTo>
                    <a:pt x="268" y="840"/>
                  </a:lnTo>
                  <a:lnTo>
                    <a:pt x="308" y="771"/>
                  </a:lnTo>
                  <a:lnTo>
                    <a:pt x="341" y="664"/>
                  </a:lnTo>
                  <a:lnTo>
                    <a:pt x="368" y="573"/>
                  </a:lnTo>
                  <a:lnTo>
                    <a:pt x="348" y="469"/>
                  </a:lnTo>
                  <a:lnTo>
                    <a:pt x="318" y="358"/>
                  </a:lnTo>
                  <a:lnTo>
                    <a:pt x="258" y="231"/>
                  </a:lnTo>
                  <a:lnTo>
                    <a:pt x="172" y="114"/>
                  </a:lnTo>
                  <a:lnTo>
                    <a:pt x="99" y="29"/>
                  </a:lnTo>
                  <a:lnTo>
                    <a:pt x="59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742"/>
            <p:cNvSpPr>
              <a:spLocks noChangeArrowheads="1"/>
            </p:cNvSpPr>
            <p:nvPr/>
          </p:nvSpPr>
          <p:spPr bwMode="auto">
            <a:xfrm>
              <a:off x="2449" y="2779"/>
              <a:ext cx="344" cy="965"/>
            </a:xfrm>
            <a:custGeom>
              <a:avLst/>
              <a:gdLst>
                <a:gd name="T0" fmla="*/ 238 w 344"/>
                <a:gd name="T1" fmla="*/ 0 h 965"/>
                <a:gd name="T2" fmla="*/ 195 w 344"/>
                <a:gd name="T3" fmla="*/ 91 h 965"/>
                <a:gd name="T4" fmla="*/ 165 w 344"/>
                <a:gd name="T5" fmla="*/ 224 h 965"/>
                <a:gd name="T6" fmla="*/ 129 w 344"/>
                <a:gd name="T7" fmla="*/ 371 h 965"/>
                <a:gd name="T8" fmla="*/ 96 w 344"/>
                <a:gd name="T9" fmla="*/ 520 h 965"/>
                <a:gd name="T10" fmla="*/ 96 w 344"/>
                <a:gd name="T11" fmla="*/ 575 h 965"/>
                <a:gd name="T12" fmla="*/ 129 w 344"/>
                <a:gd name="T13" fmla="*/ 673 h 965"/>
                <a:gd name="T14" fmla="*/ 175 w 344"/>
                <a:gd name="T15" fmla="*/ 725 h 965"/>
                <a:gd name="T16" fmla="*/ 218 w 344"/>
                <a:gd name="T17" fmla="*/ 790 h 965"/>
                <a:gd name="T18" fmla="*/ 248 w 344"/>
                <a:gd name="T19" fmla="*/ 838 h 965"/>
                <a:gd name="T20" fmla="*/ 235 w 344"/>
                <a:gd name="T21" fmla="*/ 861 h 965"/>
                <a:gd name="T22" fmla="*/ 159 w 344"/>
                <a:gd name="T23" fmla="*/ 871 h 965"/>
                <a:gd name="T24" fmla="*/ 36 w 344"/>
                <a:gd name="T25" fmla="*/ 890 h 965"/>
                <a:gd name="T26" fmla="*/ 0 w 344"/>
                <a:gd name="T27" fmla="*/ 920 h 965"/>
                <a:gd name="T28" fmla="*/ 30 w 344"/>
                <a:gd name="T29" fmla="*/ 946 h 965"/>
                <a:gd name="T30" fmla="*/ 99 w 344"/>
                <a:gd name="T31" fmla="*/ 965 h 965"/>
                <a:gd name="T32" fmla="*/ 179 w 344"/>
                <a:gd name="T33" fmla="*/ 926 h 965"/>
                <a:gd name="T34" fmla="*/ 238 w 344"/>
                <a:gd name="T35" fmla="*/ 900 h 965"/>
                <a:gd name="T36" fmla="*/ 314 w 344"/>
                <a:gd name="T37" fmla="*/ 890 h 965"/>
                <a:gd name="T38" fmla="*/ 344 w 344"/>
                <a:gd name="T39" fmla="*/ 881 h 965"/>
                <a:gd name="T40" fmla="*/ 334 w 344"/>
                <a:gd name="T41" fmla="*/ 848 h 965"/>
                <a:gd name="T42" fmla="*/ 248 w 344"/>
                <a:gd name="T43" fmla="*/ 764 h 965"/>
                <a:gd name="T44" fmla="*/ 198 w 344"/>
                <a:gd name="T45" fmla="*/ 676 h 965"/>
                <a:gd name="T46" fmla="*/ 155 w 344"/>
                <a:gd name="T47" fmla="*/ 617 h 965"/>
                <a:gd name="T48" fmla="*/ 149 w 344"/>
                <a:gd name="T49" fmla="*/ 559 h 965"/>
                <a:gd name="T50" fmla="*/ 169 w 344"/>
                <a:gd name="T51" fmla="*/ 462 h 965"/>
                <a:gd name="T52" fmla="*/ 215 w 344"/>
                <a:gd name="T53" fmla="*/ 361 h 965"/>
                <a:gd name="T54" fmla="*/ 265 w 344"/>
                <a:gd name="T55" fmla="*/ 189 h 965"/>
                <a:gd name="T56" fmla="*/ 308 w 344"/>
                <a:gd name="T57" fmla="*/ 88 h 965"/>
                <a:gd name="T58" fmla="*/ 304 w 344"/>
                <a:gd name="T59" fmla="*/ 29 h 965"/>
                <a:gd name="T60" fmla="*/ 265 w 344"/>
                <a:gd name="T61" fmla="*/ 0 h 965"/>
                <a:gd name="T62" fmla="*/ 238 w 344"/>
                <a:gd name="T63" fmla="*/ 0 h 9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4"/>
                <a:gd name="T97" fmla="*/ 0 h 965"/>
                <a:gd name="T98" fmla="*/ 344 w 344"/>
                <a:gd name="T99" fmla="*/ 965 h 9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4" h="965">
                  <a:moveTo>
                    <a:pt x="238" y="0"/>
                  </a:moveTo>
                  <a:lnTo>
                    <a:pt x="195" y="91"/>
                  </a:lnTo>
                  <a:lnTo>
                    <a:pt x="165" y="224"/>
                  </a:lnTo>
                  <a:lnTo>
                    <a:pt x="129" y="371"/>
                  </a:lnTo>
                  <a:lnTo>
                    <a:pt x="96" y="520"/>
                  </a:lnTo>
                  <a:lnTo>
                    <a:pt x="96" y="575"/>
                  </a:lnTo>
                  <a:lnTo>
                    <a:pt x="129" y="673"/>
                  </a:lnTo>
                  <a:lnTo>
                    <a:pt x="175" y="725"/>
                  </a:lnTo>
                  <a:lnTo>
                    <a:pt x="218" y="790"/>
                  </a:lnTo>
                  <a:lnTo>
                    <a:pt x="248" y="838"/>
                  </a:lnTo>
                  <a:lnTo>
                    <a:pt x="235" y="861"/>
                  </a:lnTo>
                  <a:lnTo>
                    <a:pt x="159" y="871"/>
                  </a:lnTo>
                  <a:lnTo>
                    <a:pt x="36" y="890"/>
                  </a:lnTo>
                  <a:lnTo>
                    <a:pt x="0" y="920"/>
                  </a:lnTo>
                  <a:lnTo>
                    <a:pt x="30" y="946"/>
                  </a:lnTo>
                  <a:lnTo>
                    <a:pt x="99" y="965"/>
                  </a:lnTo>
                  <a:lnTo>
                    <a:pt x="179" y="926"/>
                  </a:lnTo>
                  <a:lnTo>
                    <a:pt x="238" y="900"/>
                  </a:lnTo>
                  <a:lnTo>
                    <a:pt x="314" y="890"/>
                  </a:lnTo>
                  <a:lnTo>
                    <a:pt x="344" y="881"/>
                  </a:lnTo>
                  <a:lnTo>
                    <a:pt x="334" y="848"/>
                  </a:lnTo>
                  <a:lnTo>
                    <a:pt x="248" y="764"/>
                  </a:lnTo>
                  <a:lnTo>
                    <a:pt x="198" y="676"/>
                  </a:lnTo>
                  <a:lnTo>
                    <a:pt x="155" y="617"/>
                  </a:lnTo>
                  <a:lnTo>
                    <a:pt x="149" y="559"/>
                  </a:lnTo>
                  <a:lnTo>
                    <a:pt x="169" y="462"/>
                  </a:lnTo>
                  <a:lnTo>
                    <a:pt x="215" y="361"/>
                  </a:lnTo>
                  <a:lnTo>
                    <a:pt x="265" y="189"/>
                  </a:lnTo>
                  <a:lnTo>
                    <a:pt x="308" y="88"/>
                  </a:lnTo>
                  <a:lnTo>
                    <a:pt x="304" y="29"/>
                  </a:lnTo>
                  <a:lnTo>
                    <a:pt x="265" y="0"/>
                  </a:lnTo>
                  <a:lnTo>
                    <a:pt x="238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-684"/>
          <p:cNvGrpSpPr>
            <a:grpSpLocks/>
          </p:cNvGrpSpPr>
          <p:nvPr/>
        </p:nvGrpSpPr>
        <p:grpSpPr bwMode="auto">
          <a:xfrm>
            <a:off x="838200" y="3886200"/>
            <a:ext cx="334963" cy="457200"/>
            <a:chOff x="2817" y="1229"/>
            <a:chExt cx="211" cy="285"/>
          </a:xfrm>
        </p:grpSpPr>
        <p:sp>
          <p:nvSpPr>
            <p:cNvPr id="12294" name="Freeform 744"/>
            <p:cNvSpPr>
              <a:spLocks noChangeArrowheads="1"/>
            </p:cNvSpPr>
            <p:nvPr/>
          </p:nvSpPr>
          <p:spPr bwMode="auto">
            <a:xfrm>
              <a:off x="2858" y="1229"/>
              <a:ext cx="170" cy="198"/>
            </a:xfrm>
            <a:custGeom>
              <a:avLst/>
              <a:gdLst>
                <a:gd name="T0" fmla="*/ 20 w 170"/>
                <a:gd name="T1" fmla="*/ 9 h 198"/>
                <a:gd name="T2" fmla="*/ 66 w 170"/>
                <a:gd name="T3" fmla="*/ 0 h 198"/>
                <a:gd name="T4" fmla="*/ 110 w 170"/>
                <a:gd name="T5" fmla="*/ 3 h 198"/>
                <a:gd name="T6" fmla="*/ 150 w 170"/>
                <a:gd name="T7" fmla="*/ 22 h 198"/>
                <a:gd name="T8" fmla="*/ 170 w 170"/>
                <a:gd name="T9" fmla="*/ 58 h 198"/>
                <a:gd name="T10" fmla="*/ 170 w 170"/>
                <a:gd name="T11" fmla="*/ 87 h 198"/>
                <a:gd name="T12" fmla="*/ 150 w 170"/>
                <a:gd name="T13" fmla="*/ 126 h 198"/>
                <a:gd name="T14" fmla="*/ 116 w 170"/>
                <a:gd name="T15" fmla="*/ 149 h 198"/>
                <a:gd name="T16" fmla="*/ 66 w 170"/>
                <a:gd name="T17" fmla="*/ 149 h 198"/>
                <a:gd name="T18" fmla="*/ 36 w 170"/>
                <a:gd name="T19" fmla="*/ 168 h 198"/>
                <a:gd name="T20" fmla="*/ 26 w 170"/>
                <a:gd name="T21" fmla="*/ 198 h 198"/>
                <a:gd name="T22" fmla="*/ 0 w 170"/>
                <a:gd name="T23" fmla="*/ 188 h 198"/>
                <a:gd name="T24" fmla="*/ 10 w 170"/>
                <a:gd name="T25" fmla="*/ 149 h 198"/>
                <a:gd name="T26" fmla="*/ 46 w 170"/>
                <a:gd name="T27" fmla="*/ 126 h 198"/>
                <a:gd name="T28" fmla="*/ 106 w 170"/>
                <a:gd name="T29" fmla="*/ 120 h 198"/>
                <a:gd name="T30" fmla="*/ 130 w 170"/>
                <a:gd name="T31" fmla="*/ 97 h 198"/>
                <a:gd name="T32" fmla="*/ 136 w 170"/>
                <a:gd name="T33" fmla="*/ 61 h 198"/>
                <a:gd name="T34" fmla="*/ 110 w 170"/>
                <a:gd name="T35" fmla="*/ 29 h 198"/>
                <a:gd name="T36" fmla="*/ 70 w 170"/>
                <a:gd name="T37" fmla="*/ 29 h 198"/>
                <a:gd name="T38" fmla="*/ 26 w 170"/>
                <a:gd name="T39" fmla="*/ 39 h 198"/>
                <a:gd name="T40" fmla="*/ 10 w 170"/>
                <a:gd name="T41" fmla="*/ 29 h 198"/>
                <a:gd name="T42" fmla="*/ 20 w 170"/>
                <a:gd name="T43" fmla="*/ 9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0"/>
                <a:gd name="T67" fmla="*/ 0 h 198"/>
                <a:gd name="T68" fmla="*/ 170 w 170"/>
                <a:gd name="T69" fmla="*/ 198 h 1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0" h="198">
                  <a:moveTo>
                    <a:pt x="20" y="9"/>
                  </a:moveTo>
                  <a:lnTo>
                    <a:pt x="66" y="0"/>
                  </a:lnTo>
                  <a:lnTo>
                    <a:pt x="110" y="3"/>
                  </a:lnTo>
                  <a:lnTo>
                    <a:pt x="150" y="22"/>
                  </a:lnTo>
                  <a:lnTo>
                    <a:pt x="170" y="58"/>
                  </a:lnTo>
                  <a:lnTo>
                    <a:pt x="170" y="87"/>
                  </a:lnTo>
                  <a:lnTo>
                    <a:pt x="150" y="126"/>
                  </a:lnTo>
                  <a:lnTo>
                    <a:pt x="116" y="149"/>
                  </a:lnTo>
                  <a:lnTo>
                    <a:pt x="66" y="149"/>
                  </a:lnTo>
                  <a:lnTo>
                    <a:pt x="36" y="168"/>
                  </a:lnTo>
                  <a:lnTo>
                    <a:pt x="26" y="198"/>
                  </a:lnTo>
                  <a:lnTo>
                    <a:pt x="0" y="188"/>
                  </a:lnTo>
                  <a:lnTo>
                    <a:pt x="10" y="149"/>
                  </a:lnTo>
                  <a:lnTo>
                    <a:pt x="46" y="126"/>
                  </a:lnTo>
                  <a:lnTo>
                    <a:pt x="106" y="120"/>
                  </a:lnTo>
                  <a:lnTo>
                    <a:pt x="130" y="97"/>
                  </a:lnTo>
                  <a:lnTo>
                    <a:pt x="136" y="61"/>
                  </a:lnTo>
                  <a:lnTo>
                    <a:pt x="110" y="29"/>
                  </a:lnTo>
                  <a:lnTo>
                    <a:pt x="70" y="29"/>
                  </a:lnTo>
                  <a:lnTo>
                    <a:pt x="26" y="39"/>
                  </a:lnTo>
                  <a:lnTo>
                    <a:pt x="10" y="29"/>
                  </a:lnTo>
                  <a:lnTo>
                    <a:pt x="20" y="9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Freeform 746"/>
            <p:cNvSpPr>
              <a:spLocks noChangeArrowheads="1"/>
            </p:cNvSpPr>
            <p:nvPr/>
          </p:nvSpPr>
          <p:spPr bwMode="auto">
            <a:xfrm>
              <a:off x="2817" y="1460"/>
              <a:ext cx="53" cy="54"/>
            </a:xfrm>
            <a:custGeom>
              <a:avLst/>
              <a:gdLst>
                <a:gd name="T0" fmla="*/ 53 w 53"/>
                <a:gd name="T1" fmla="*/ 3 h 54"/>
                <a:gd name="T2" fmla="*/ 26 w 53"/>
                <a:gd name="T3" fmla="*/ 0 h 54"/>
                <a:gd name="T4" fmla="*/ 8 w 53"/>
                <a:gd name="T5" fmla="*/ 20 h 54"/>
                <a:gd name="T6" fmla="*/ 0 w 53"/>
                <a:gd name="T7" fmla="*/ 51 h 54"/>
                <a:gd name="T8" fmla="*/ 26 w 53"/>
                <a:gd name="T9" fmla="*/ 54 h 54"/>
                <a:gd name="T10" fmla="*/ 48 w 53"/>
                <a:gd name="T11" fmla="*/ 40 h 54"/>
                <a:gd name="T12" fmla="*/ 53 w 53"/>
                <a:gd name="T13" fmla="*/ 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54"/>
                <a:gd name="T23" fmla="*/ 53 w 53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54">
                  <a:moveTo>
                    <a:pt x="53" y="3"/>
                  </a:moveTo>
                  <a:lnTo>
                    <a:pt x="26" y="0"/>
                  </a:lnTo>
                  <a:lnTo>
                    <a:pt x="8" y="20"/>
                  </a:lnTo>
                  <a:lnTo>
                    <a:pt x="0" y="51"/>
                  </a:lnTo>
                  <a:lnTo>
                    <a:pt x="26" y="54"/>
                  </a:lnTo>
                  <a:lnTo>
                    <a:pt x="48" y="40"/>
                  </a:lnTo>
                  <a:lnTo>
                    <a:pt x="53" y="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52"/>
          <p:cNvSpPr>
            <a:spLocks noChangeArrowheads="1"/>
          </p:cNvSpPr>
          <p:nvPr/>
        </p:nvSpPr>
        <p:spPr bwMode="auto">
          <a:xfrm>
            <a:off x="457200" y="914400"/>
            <a:ext cx="784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altLang="en-US" sz="3000" b="1" dirty="0">
                <a:solidFill>
                  <a:srgbClr val="E38AEA"/>
                </a:solidFill>
                <a:latin typeface="Comic Sans MS" pitchFamily="66" charset="0"/>
              </a:rPr>
              <a:t> </a:t>
            </a:r>
            <a:r>
              <a:rPr lang="en-US" altLang="en-US" sz="3000" b="1" dirty="0" smtClean="0">
                <a:solidFill>
                  <a:srgbClr val="E38AEA"/>
                </a:solidFill>
                <a:latin typeface="Comic Sans MS" pitchFamily="66" charset="0"/>
              </a:rPr>
              <a:t>  If </a:t>
            </a:r>
            <a:r>
              <a:rPr lang="en-US" altLang="en-US" sz="3000" b="1" dirty="0">
                <a:solidFill>
                  <a:srgbClr val="E38AEA"/>
                </a:solidFill>
                <a:latin typeface="Comic Sans MS" pitchFamily="66" charset="0"/>
              </a:rPr>
              <a:t>all six pairs of corresponding parts (sides and angles) are congruent, then the triangles are congruent.</a:t>
            </a:r>
            <a:endParaRPr lang="en-US" altLang="en-U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</a:pPr>
            <a:endParaRPr lang="en-US" altLang="en-US" sz="3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</a:pPr>
            <a:endParaRPr lang="en-US" altLang="en-US" sz="3000" b="1" dirty="0"/>
          </a:p>
        </p:txBody>
      </p:sp>
      <p:sp>
        <p:nvSpPr>
          <p:cNvPr id="1050354" name="Rectangle 754"/>
          <p:cNvSpPr>
            <a:spLocks noChangeArrowheads="1"/>
          </p:cNvSpPr>
          <p:nvPr/>
        </p:nvSpPr>
        <p:spPr bwMode="auto">
          <a:xfrm>
            <a:off x="228600" y="-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Corresponding Parts</a:t>
            </a:r>
            <a:endParaRPr lang="en-US" altLang="en-US"/>
          </a:p>
        </p:txBody>
      </p:sp>
      <p:sp>
        <p:nvSpPr>
          <p:cNvPr id="13316" name="AutoShape 756"/>
          <p:cNvSpPr>
            <a:spLocks/>
          </p:cNvSpPr>
          <p:nvPr/>
        </p:nvSpPr>
        <p:spPr bwMode="auto">
          <a:xfrm>
            <a:off x="3657600" y="3429000"/>
            <a:ext cx="1828800" cy="1676400"/>
          </a:xfrm>
          <a:prstGeom prst="rightArrow">
            <a:avLst>
              <a:gd name="adj1" fmla="val 50000"/>
              <a:gd name="adj2" fmla="val 27268"/>
            </a:avLst>
          </a:prstGeom>
          <a:solidFill>
            <a:srgbClr val="FFE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Rectangle 758"/>
          <p:cNvSpPr>
            <a:spLocks noChangeArrowheads="1"/>
          </p:cNvSpPr>
          <p:nvPr/>
        </p:nvSpPr>
        <p:spPr bwMode="auto">
          <a:xfrm>
            <a:off x="5715000" y="3962400"/>
            <a:ext cx="2590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en-US" sz="2800" b="1">
                <a:solidFill>
                  <a:srgbClr val="00B200"/>
                </a:solidFill>
                <a:latin typeface="Comic Sans MS" pitchFamily="66" charset="0"/>
                <a:sym typeface="Symbol" pitchFamily="18" charset="2"/>
              </a:rPr>
              <a:t>ABC </a:t>
            </a:r>
            <a:r>
              <a:rPr lang="en-US" altLang="en-US" sz="2800">
                <a:solidFill>
                  <a:srgbClr val="00B2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2800" b="1">
                <a:solidFill>
                  <a:srgbClr val="00B200"/>
                </a:solidFill>
                <a:latin typeface="Comic Sans MS" pitchFamily="66" charset="0"/>
                <a:sym typeface="Symbol" pitchFamily="18" charset="2"/>
              </a:rPr>
              <a:t></a:t>
            </a:r>
            <a:r>
              <a:rPr lang="en-US" altLang="en-US" sz="2800">
                <a:solidFill>
                  <a:srgbClr val="00B2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2800" b="1">
                <a:solidFill>
                  <a:srgbClr val="00B200"/>
                </a:solidFill>
                <a:latin typeface="Comic Sans MS" pitchFamily="66" charset="0"/>
                <a:sym typeface="Symbol" pitchFamily="18" charset="2"/>
              </a:rPr>
              <a:t>DEF</a:t>
            </a:r>
            <a:endParaRPr lang="en-US" altLang="en-US"/>
          </a:p>
          <a:p>
            <a:pPr marL="457200" indent="-457200">
              <a:spcBef>
                <a:spcPct val="50000"/>
              </a:spcBef>
            </a:pPr>
            <a:endParaRPr lang="en-US" altLang="en-US" sz="2800" b="1">
              <a:solidFill>
                <a:srgbClr val="00B200"/>
              </a:solidFill>
              <a:latin typeface="Comic Sans MS" pitchFamily="66" charset="0"/>
              <a:sym typeface="Symbol" pitchFamily="18" charset="2"/>
            </a:endParaRPr>
          </a:p>
        </p:txBody>
      </p:sp>
      <p:grpSp>
        <p:nvGrpSpPr>
          <p:cNvPr id="2" name="Group -678"/>
          <p:cNvGrpSpPr>
            <a:grpSpLocks/>
          </p:cNvGrpSpPr>
          <p:nvPr/>
        </p:nvGrpSpPr>
        <p:grpSpPr bwMode="auto">
          <a:xfrm rot="420000">
            <a:off x="6324600" y="2667000"/>
            <a:ext cx="1449388" cy="1014413"/>
            <a:chOff x="3983" y="1857"/>
            <a:chExt cx="913" cy="639"/>
          </a:xfrm>
        </p:grpSpPr>
        <p:sp>
          <p:nvSpPr>
            <p:cNvPr id="13342" name="Rectangle 760"/>
            <p:cNvSpPr>
              <a:spLocks noChangeArrowheads="1"/>
            </p:cNvSpPr>
            <p:nvPr/>
          </p:nvSpPr>
          <p:spPr bwMode="auto">
            <a:xfrm>
              <a:off x="3984" y="1920"/>
              <a:ext cx="1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600"/>
                <a:t> </a:t>
              </a:r>
              <a:endParaRPr lang="en-US" altLang="en-US"/>
            </a:p>
          </p:txBody>
        </p:sp>
        <p:sp>
          <p:nvSpPr>
            <p:cNvPr id="13343" name="Rectangle 762"/>
            <p:cNvSpPr>
              <a:spLocks noChangeArrowheads="1"/>
            </p:cNvSpPr>
            <p:nvPr/>
          </p:nvSpPr>
          <p:spPr bwMode="auto">
            <a:xfrm>
              <a:off x="4103" y="1935"/>
              <a:ext cx="1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600"/>
                <a:t> </a:t>
              </a:r>
              <a:endParaRPr lang="en-US" altLang="en-US"/>
            </a:p>
          </p:txBody>
        </p:sp>
        <p:sp>
          <p:nvSpPr>
            <p:cNvPr id="13344" name="Rectangle 764"/>
            <p:cNvSpPr>
              <a:spLocks noChangeArrowheads="1"/>
            </p:cNvSpPr>
            <p:nvPr/>
          </p:nvSpPr>
          <p:spPr bwMode="auto">
            <a:xfrm>
              <a:off x="4103" y="1990"/>
              <a:ext cx="1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600"/>
                <a:t> </a:t>
              </a:r>
              <a:endParaRPr lang="en-US" altLang="en-US"/>
            </a:p>
          </p:txBody>
        </p:sp>
        <p:sp>
          <p:nvSpPr>
            <p:cNvPr id="13345" name="Rectangle 766"/>
            <p:cNvSpPr>
              <a:spLocks noChangeArrowheads="1"/>
            </p:cNvSpPr>
            <p:nvPr/>
          </p:nvSpPr>
          <p:spPr bwMode="auto">
            <a:xfrm>
              <a:off x="4103" y="2049"/>
              <a:ext cx="1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600">
                  <a:solidFill>
                    <a:srgbClr val="703DFF"/>
                  </a:solidFill>
                </a:rPr>
                <a:t> </a:t>
              </a:r>
              <a:endParaRPr lang="en-US" altLang="en-US"/>
            </a:p>
          </p:txBody>
        </p:sp>
        <p:grpSp>
          <p:nvGrpSpPr>
            <p:cNvPr id="3" name="Group -676"/>
            <p:cNvGrpSpPr>
              <a:grpSpLocks/>
            </p:cNvGrpSpPr>
            <p:nvPr/>
          </p:nvGrpSpPr>
          <p:grpSpPr bwMode="auto">
            <a:xfrm>
              <a:off x="4105" y="2050"/>
              <a:ext cx="584" cy="370"/>
              <a:chOff x="4105" y="2050"/>
              <a:chExt cx="584" cy="370"/>
            </a:xfrm>
          </p:grpSpPr>
          <p:sp>
            <p:nvSpPr>
              <p:cNvPr id="13353" name="Line 768"/>
              <p:cNvSpPr>
                <a:spLocks noChangeShapeType="1"/>
              </p:cNvSpPr>
              <p:nvPr/>
            </p:nvSpPr>
            <p:spPr bwMode="auto">
              <a:xfrm flipV="1">
                <a:off x="4105" y="2050"/>
                <a:ext cx="146" cy="365"/>
              </a:xfrm>
              <a:prstGeom prst="line">
                <a:avLst/>
              </a:prstGeom>
              <a:noFill/>
              <a:ln w="28575" cap="rnd">
                <a:solidFill>
                  <a:srgbClr val="703D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Line 770"/>
              <p:cNvSpPr>
                <a:spLocks noChangeShapeType="1"/>
              </p:cNvSpPr>
              <p:nvPr/>
            </p:nvSpPr>
            <p:spPr bwMode="auto">
              <a:xfrm>
                <a:off x="4105" y="2419"/>
                <a:ext cx="584" cy="1"/>
              </a:xfrm>
              <a:prstGeom prst="line">
                <a:avLst/>
              </a:prstGeom>
              <a:noFill/>
              <a:ln w="28575" cap="rnd">
                <a:solidFill>
                  <a:srgbClr val="703D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Line 772"/>
              <p:cNvSpPr>
                <a:spLocks noChangeShapeType="1"/>
              </p:cNvSpPr>
              <p:nvPr/>
            </p:nvSpPr>
            <p:spPr bwMode="auto">
              <a:xfrm>
                <a:off x="4251" y="2054"/>
                <a:ext cx="438" cy="365"/>
              </a:xfrm>
              <a:prstGeom prst="line">
                <a:avLst/>
              </a:prstGeom>
              <a:noFill/>
              <a:ln w="28575" cap="rnd">
                <a:solidFill>
                  <a:srgbClr val="703D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47" name="Rectangle 774"/>
            <p:cNvSpPr>
              <a:spLocks noChangeArrowheads="1"/>
            </p:cNvSpPr>
            <p:nvPr/>
          </p:nvSpPr>
          <p:spPr bwMode="auto">
            <a:xfrm>
              <a:off x="4696" y="2383"/>
              <a:ext cx="1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600"/>
                <a:t> </a:t>
              </a:r>
              <a:endParaRPr lang="en-US" altLang="en-US"/>
            </a:p>
          </p:txBody>
        </p:sp>
        <p:sp>
          <p:nvSpPr>
            <p:cNvPr id="13348" name="Rectangle 776"/>
            <p:cNvSpPr>
              <a:spLocks noChangeArrowheads="1"/>
            </p:cNvSpPr>
            <p:nvPr/>
          </p:nvSpPr>
          <p:spPr bwMode="auto">
            <a:xfrm>
              <a:off x="4203" y="1871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>
                  <a:solidFill>
                    <a:srgbClr val="703DFF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13349" name="Rectangle 778"/>
            <p:cNvSpPr>
              <a:spLocks noChangeArrowheads="1"/>
            </p:cNvSpPr>
            <p:nvPr/>
          </p:nvSpPr>
          <p:spPr bwMode="auto">
            <a:xfrm>
              <a:off x="3983" y="2303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>
                  <a:solidFill>
                    <a:srgbClr val="703DFF"/>
                  </a:solidFill>
                </a:rPr>
                <a:t>A</a:t>
              </a:r>
              <a:endParaRPr lang="en-US" altLang="en-US"/>
            </a:p>
          </p:txBody>
        </p:sp>
        <p:sp>
          <p:nvSpPr>
            <p:cNvPr id="13350" name="Rectangle 780"/>
            <p:cNvSpPr>
              <a:spLocks noChangeArrowheads="1"/>
            </p:cNvSpPr>
            <p:nvPr/>
          </p:nvSpPr>
          <p:spPr bwMode="auto">
            <a:xfrm>
              <a:off x="4063" y="2377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900"/>
                <a:t> </a:t>
              </a:r>
              <a:endParaRPr lang="en-US" altLang="en-US"/>
            </a:p>
          </p:txBody>
        </p:sp>
        <p:sp>
          <p:nvSpPr>
            <p:cNvPr id="13351" name="Rectangle 782"/>
            <p:cNvSpPr>
              <a:spLocks noChangeArrowheads="1"/>
            </p:cNvSpPr>
            <p:nvPr/>
          </p:nvSpPr>
          <p:spPr bwMode="auto">
            <a:xfrm>
              <a:off x="4732" y="2304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>
                  <a:solidFill>
                    <a:srgbClr val="703DFF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13352" name="Rectangle 784"/>
            <p:cNvSpPr>
              <a:spLocks noChangeArrowheads="1"/>
            </p:cNvSpPr>
            <p:nvPr/>
          </p:nvSpPr>
          <p:spPr bwMode="auto">
            <a:xfrm>
              <a:off x="4760" y="2377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900"/>
                <a:t> </a:t>
              </a:r>
              <a:endParaRPr lang="en-US" altLang="en-US"/>
            </a:p>
          </p:txBody>
        </p:sp>
      </p:grpSp>
      <p:grpSp>
        <p:nvGrpSpPr>
          <p:cNvPr id="4" name="Group -674"/>
          <p:cNvGrpSpPr>
            <a:grpSpLocks/>
          </p:cNvGrpSpPr>
          <p:nvPr/>
        </p:nvGrpSpPr>
        <p:grpSpPr bwMode="auto">
          <a:xfrm>
            <a:off x="6172200" y="4724400"/>
            <a:ext cx="1533525" cy="1233488"/>
            <a:chOff x="4074" y="3312"/>
            <a:chExt cx="966" cy="777"/>
          </a:xfrm>
        </p:grpSpPr>
        <p:sp>
          <p:nvSpPr>
            <p:cNvPr id="13329" name="Rectangle 786"/>
            <p:cNvSpPr>
              <a:spLocks noChangeArrowheads="1"/>
            </p:cNvSpPr>
            <p:nvPr/>
          </p:nvSpPr>
          <p:spPr bwMode="auto">
            <a:xfrm rot="-1440000">
              <a:off x="4074" y="3571"/>
              <a:ext cx="1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600">
                  <a:solidFill>
                    <a:srgbClr val="FF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13330" name="Rectangle 788"/>
            <p:cNvSpPr>
              <a:spLocks noChangeArrowheads="1"/>
            </p:cNvSpPr>
            <p:nvPr/>
          </p:nvSpPr>
          <p:spPr bwMode="auto">
            <a:xfrm rot="-1440000">
              <a:off x="4189" y="3537"/>
              <a:ext cx="1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600">
                  <a:solidFill>
                    <a:srgbClr val="FF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13331" name="Rectangle 790"/>
            <p:cNvSpPr>
              <a:spLocks noChangeArrowheads="1"/>
            </p:cNvSpPr>
            <p:nvPr/>
          </p:nvSpPr>
          <p:spPr bwMode="auto">
            <a:xfrm rot="-1440000">
              <a:off x="4211" y="3588"/>
              <a:ext cx="1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600">
                  <a:solidFill>
                    <a:srgbClr val="FF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13332" name="Rectangle 792"/>
            <p:cNvSpPr>
              <a:spLocks noChangeArrowheads="1"/>
            </p:cNvSpPr>
            <p:nvPr/>
          </p:nvSpPr>
          <p:spPr bwMode="auto">
            <a:xfrm rot="-1440000">
              <a:off x="4234" y="3642"/>
              <a:ext cx="1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600">
                  <a:solidFill>
                    <a:srgbClr val="FF0000"/>
                  </a:solidFill>
                </a:rPr>
                <a:t> </a:t>
              </a:r>
              <a:endParaRPr lang="en-US" altLang="en-US"/>
            </a:p>
          </p:txBody>
        </p:sp>
        <p:grpSp>
          <p:nvGrpSpPr>
            <p:cNvPr id="5" name="Group -672"/>
            <p:cNvGrpSpPr>
              <a:grpSpLocks/>
            </p:cNvGrpSpPr>
            <p:nvPr/>
          </p:nvGrpSpPr>
          <p:grpSpPr bwMode="auto">
            <a:xfrm rot="-1440000">
              <a:off x="4275" y="3517"/>
              <a:ext cx="584" cy="370"/>
              <a:chOff x="4105" y="2050"/>
              <a:chExt cx="584" cy="370"/>
            </a:xfrm>
          </p:grpSpPr>
          <p:sp>
            <p:nvSpPr>
              <p:cNvPr id="13339" name="Line 794"/>
              <p:cNvSpPr>
                <a:spLocks noChangeShapeType="1"/>
              </p:cNvSpPr>
              <p:nvPr/>
            </p:nvSpPr>
            <p:spPr bwMode="auto">
              <a:xfrm flipV="1">
                <a:off x="4105" y="2050"/>
                <a:ext cx="146" cy="365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Line 796"/>
              <p:cNvSpPr>
                <a:spLocks noChangeShapeType="1"/>
              </p:cNvSpPr>
              <p:nvPr/>
            </p:nvSpPr>
            <p:spPr bwMode="auto">
              <a:xfrm>
                <a:off x="4105" y="2419"/>
                <a:ext cx="584" cy="1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Line 798"/>
              <p:cNvSpPr>
                <a:spLocks noChangeShapeType="1"/>
              </p:cNvSpPr>
              <p:nvPr/>
            </p:nvSpPr>
            <p:spPr bwMode="auto">
              <a:xfrm>
                <a:off x="4251" y="2054"/>
                <a:ext cx="438" cy="365"/>
              </a:xfrm>
              <a:prstGeom prst="line">
                <a:avLst/>
              </a:prstGeom>
              <a:noFill/>
              <a:ln w="28575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34" name="Rectangle 800"/>
            <p:cNvSpPr>
              <a:spLocks noChangeArrowheads="1"/>
            </p:cNvSpPr>
            <p:nvPr/>
          </p:nvSpPr>
          <p:spPr bwMode="auto">
            <a:xfrm rot="-1440000">
              <a:off x="4911" y="3715"/>
              <a:ext cx="1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600">
                  <a:solidFill>
                    <a:srgbClr val="FF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13335" name="Rectangle 802"/>
            <p:cNvSpPr>
              <a:spLocks noChangeArrowheads="1"/>
            </p:cNvSpPr>
            <p:nvPr/>
          </p:nvSpPr>
          <p:spPr bwMode="auto">
            <a:xfrm rot="-1440000">
              <a:off x="4279" y="3416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>
                  <a:solidFill>
                    <a:srgbClr val="FF0000"/>
                  </a:solidFill>
                </a:rPr>
                <a:t>E</a:t>
              </a:r>
              <a:endParaRPr lang="en-US" altLang="en-US"/>
            </a:p>
          </p:txBody>
        </p:sp>
        <p:sp>
          <p:nvSpPr>
            <p:cNvPr id="13336" name="Rectangle 804"/>
            <p:cNvSpPr>
              <a:spLocks noChangeArrowheads="1"/>
            </p:cNvSpPr>
            <p:nvPr/>
          </p:nvSpPr>
          <p:spPr bwMode="auto">
            <a:xfrm rot="-1440000">
              <a:off x="4176" y="3897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>
                  <a:solidFill>
                    <a:srgbClr val="FF0000"/>
                  </a:solidFill>
                </a:rPr>
                <a:t>D</a:t>
              </a:r>
              <a:endParaRPr lang="en-US" altLang="en-US"/>
            </a:p>
          </p:txBody>
        </p:sp>
        <p:sp>
          <p:nvSpPr>
            <p:cNvPr id="13337" name="Rectangle 806"/>
            <p:cNvSpPr>
              <a:spLocks noChangeArrowheads="1"/>
            </p:cNvSpPr>
            <p:nvPr/>
          </p:nvSpPr>
          <p:spPr bwMode="auto">
            <a:xfrm rot="-1440000">
              <a:off x="4332" y="3957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900">
                  <a:solidFill>
                    <a:srgbClr val="FF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13338" name="Rectangle 808"/>
            <p:cNvSpPr>
              <a:spLocks noChangeArrowheads="1"/>
            </p:cNvSpPr>
            <p:nvPr/>
          </p:nvSpPr>
          <p:spPr bwMode="auto">
            <a:xfrm rot="-1440000">
              <a:off x="4936" y="360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 b="1">
                  <a:solidFill>
                    <a:srgbClr val="FF0000"/>
                  </a:solidFill>
                </a:rPr>
                <a:t>F</a:t>
              </a:r>
              <a:endParaRPr lang="en-US" altLang="en-US"/>
            </a:p>
          </p:txBody>
        </p:sp>
      </p:grpSp>
      <p:sp>
        <p:nvSpPr>
          <p:cNvPr id="13320" name="Rectangle 810"/>
          <p:cNvSpPr>
            <a:spLocks noChangeArrowheads="1"/>
          </p:cNvSpPr>
          <p:nvPr/>
        </p:nvSpPr>
        <p:spPr bwMode="auto">
          <a:xfrm rot="-1440000">
            <a:off x="7923213" y="5846763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altLang="en-US" sz="18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6" name="Group -670"/>
          <p:cNvGrpSpPr>
            <a:grpSpLocks/>
          </p:cNvGrpSpPr>
          <p:nvPr/>
        </p:nvGrpSpPr>
        <p:grpSpPr bwMode="auto">
          <a:xfrm>
            <a:off x="1219200" y="2743203"/>
            <a:ext cx="2590800" cy="3222627"/>
            <a:chOff x="768" y="1815"/>
            <a:chExt cx="1632" cy="2030"/>
          </a:xfrm>
        </p:grpSpPr>
        <p:sp>
          <p:nvSpPr>
            <p:cNvPr id="13322" name="Rectangle 812"/>
            <p:cNvSpPr>
              <a:spLocks noChangeArrowheads="1"/>
            </p:cNvSpPr>
            <p:nvPr/>
          </p:nvSpPr>
          <p:spPr bwMode="auto">
            <a:xfrm>
              <a:off x="768" y="1815"/>
              <a:ext cx="1632" cy="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spcBef>
                  <a:spcPct val="30000"/>
                </a:spcBef>
                <a:buFontTx/>
                <a:buAutoNum type="arabicPeriod"/>
              </a:pPr>
              <a:r>
                <a:rPr lang="en-US" altLang="en-US" sz="2400" b="1" dirty="0">
                  <a:solidFill>
                    <a:srgbClr val="703DFF"/>
                  </a:solidFill>
                  <a:latin typeface="Comic Sans MS" pitchFamily="66" charset="0"/>
                </a:rPr>
                <a:t>AB </a:t>
              </a:r>
              <a:r>
                <a:rPr lang="en-US" altLang="en-US" sz="2400" b="1" dirty="0">
                  <a:latin typeface="Comic Sans MS" pitchFamily="66" charset="0"/>
                  <a:sym typeface="Symbol" pitchFamily="18" charset="2"/>
                </a:rPr>
                <a:t></a:t>
              </a:r>
              <a:r>
                <a:rPr lang="en-US" altLang="en-US" sz="2400" b="1" dirty="0">
                  <a:solidFill>
                    <a:srgbClr val="703DFF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n-US" altLang="en-US" sz="2400" b="1" dirty="0">
                  <a:solidFill>
                    <a:srgbClr val="FF0000"/>
                  </a:solidFill>
                  <a:latin typeface="Comic Sans MS" pitchFamily="66" charset="0"/>
                </a:rPr>
                <a:t>DE</a:t>
              </a:r>
              <a:endParaRPr lang="en-US" altLang="en-US" sz="2400" dirty="0"/>
            </a:p>
            <a:p>
              <a:pPr marL="457200" indent="-457200">
                <a:spcBef>
                  <a:spcPct val="30000"/>
                </a:spcBef>
                <a:buFontTx/>
                <a:buAutoNum type="arabicPeriod"/>
              </a:pPr>
              <a:r>
                <a:rPr lang="en-US" altLang="en-US" sz="2400" b="1" dirty="0">
                  <a:solidFill>
                    <a:srgbClr val="703DFF"/>
                  </a:solidFill>
                  <a:latin typeface="Comic Sans MS" pitchFamily="66" charset="0"/>
                </a:rPr>
                <a:t>BC </a:t>
              </a:r>
              <a:r>
                <a:rPr lang="en-US" altLang="en-US" sz="2400" b="1" dirty="0">
                  <a:latin typeface="Comic Sans MS" pitchFamily="66" charset="0"/>
                  <a:sym typeface="Symbol" pitchFamily="18" charset="2"/>
                </a:rPr>
                <a:t></a:t>
              </a:r>
              <a:r>
                <a:rPr lang="en-US" altLang="en-US" sz="2400" b="1" dirty="0">
                  <a:solidFill>
                    <a:srgbClr val="703DFF"/>
                  </a:solidFill>
                  <a:latin typeface="Comic Sans MS" pitchFamily="66" charset="0"/>
                </a:rPr>
                <a:t>  </a:t>
              </a:r>
              <a:r>
                <a:rPr lang="en-US" altLang="en-US" sz="2400" b="1" dirty="0">
                  <a:solidFill>
                    <a:srgbClr val="FF0000"/>
                  </a:solidFill>
                  <a:latin typeface="Comic Sans MS" pitchFamily="66" charset="0"/>
                </a:rPr>
                <a:t>EF</a:t>
              </a:r>
              <a:endParaRPr lang="en-US" altLang="en-US" sz="2400" dirty="0"/>
            </a:p>
            <a:p>
              <a:pPr marL="457200" indent="-457200">
                <a:spcBef>
                  <a:spcPct val="30000"/>
                </a:spcBef>
                <a:buFontTx/>
                <a:buAutoNum type="arabicPeriod"/>
              </a:pPr>
              <a:r>
                <a:rPr lang="en-US" altLang="en-US" sz="2400" b="1" dirty="0">
                  <a:solidFill>
                    <a:srgbClr val="703DFF"/>
                  </a:solidFill>
                  <a:latin typeface="Comic Sans MS" pitchFamily="66" charset="0"/>
                </a:rPr>
                <a:t>AC </a:t>
              </a:r>
              <a:r>
                <a:rPr lang="en-US" altLang="en-US" sz="2400" b="1" dirty="0">
                  <a:latin typeface="Comic Sans MS" pitchFamily="66" charset="0"/>
                  <a:sym typeface="Symbol" pitchFamily="18" charset="2"/>
                </a:rPr>
                <a:t></a:t>
              </a:r>
              <a:r>
                <a:rPr lang="en-US" altLang="en-US" sz="2400" b="1" dirty="0">
                  <a:solidFill>
                    <a:srgbClr val="703DFF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n-US" altLang="en-US" sz="2400" b="1" dirty="0">
                  <a:solidFill>
                    <a:srgbClr val="FF0000"/>
                  </a:solidFill>
                  <a:latin typeface="Comic Sans MS" pitchFamily="66" charset="0"/>
                  <a:sym typeface="Symbol" pitchFamily="18" charset="2"/>
                </a:rPr>
                <a:t>DF</a:t>
              </a:r>
              <a:endParaRPr lang="en-US" altLang="en-US" sz="2400" dirty="0"/>
            </a:p>
            <a:p>
              <a:pPr marL="457200" indent="-457200">
                <a:spcBef>
                  <a:spcPct val="30000"/>
                </a:spcBef>
                <a:buFontTx/>
                <a:buAutoNum type="arabicPeriod"/>
              </a:pPr>
              <a:r>
                <a:rPr lang="en-US" altLang="en-US" sz="2400" b="1" dirty="0">
                  <a:solidFill>
                    <a:srgbClr val="703DFF"/>
                  </a:solidFill>
                  <a:latin typeface="Comic Sans MS" pitchFamily="66" charset="0"/>
                  <a:sym typeface="Symbol" pitchFamily="18" charset="2"/>
                </a:rPr>
                <a:t> A </a:t>
              </a:r>
              <a:r>
                <a:rPr lang="en-US" altLang="en-US" sz="2400" b="1" dirty="0">
                  <a:latin typeface="Comic Sans MS" pitchFamily="66" charset="0"/>
                  <a:sym typeface="Symbol" pitchFamily="18" charset="2"/>
                </a:rPr>
                <a:t></a:t>
              </a:r>
              <a:r>
                <a:rPr lang="en-US" altLang="en-US" sz="2400" b="1" dirty="0">
                  <a:solidFill>
                    <a:srgbClr val="703DFF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n-US" altLang="en-US" sz="2400" b="1" dirty="0">
                  <a:solidFill>
                    <a:srgbClr val="FF0000"/>
                  </a:solidFill>
                  <a:latin typeface="Comic Sans MS" pitchFamily="66" charset="0"/>
                  <a:sym typeface="Symbol" pitchFamily="18" charset="2"/>
                </a:rPr>
                <a:t> D</a:t>
              </a:r>
              <a:endParaRPr lang="en-US" altLang="en-US" sz="2400" dirty="0"/>
            </a:p>
            <a:p>
              <a:pPr marL="457200" indent="-457200">
                <a:spcBef>
                  <a:spcPct val="30000"/>
                </a:spcBef>
                <a:buFontTx/>
                <a:buAutoNum type="arabicPeriod"/>
              </a:pPr>
              <a:r>
                <a:rPr lang="en-US" altLang="en-US" sz="2400" b="1" dirty="0">
                  <a:solidFill>
                    <a:srgbClr val="703DFF"/>
                  </a:solidFill>
                  <a:latin typeface="Comic Sans MS" pitchFamily="66" charset="0"/>
                  <a:sym typeface="Symbol" pitchFamily="18" charset="2"/>
                </a:rPr>
                <a:t> B </a:t>
              </a:r>
              <a:r>
                <a:rPr lang="en-US" altLang="en-US" sz="2400" b="1" dirty="0">
                  <a:latin typeface="Comic Sans MS" pitchFamily="66" charset="0"/>
                  <a:sym typeface="Symbol" pitchFamily="18" charset="2"/>
                </a:rPr>
                <a:t></a:t>
              </a:r>
              <a:r>
                <a:rPr lang="en-US" altLang="en-US" sz="2400" b="1" dirty="0">
                  <a:solidFill>
                    <a:srgbClr val="703DFF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n-US" altLang="en-US" sz="2400" b="1" dirty="0">
                  <a:solidFill>
                    <a:srgbClr val="FF0000"/>
                  </a:solidFill>
                  <a:latin typeface="Comic Sans MS" pitchFamily="66" charset="0"/>
                  <a:sym typeface="Symbol" pitchFamily="18" charset="2"/>
                </a:rPr>
                <a:t> E</a:t>
              </a:r>
              <a:endParaRPr lang="en-US" altLang="en-US" sz="2400" dirty="0"/>
            </a:p>
            <a:p>
              <a:pPr marL="457200" indent="-457200">
                <a:spcBef>
                  <a:spcPct val="30000"/>
                </a:spcBef>
                <a:buFontTx/>
                <a:buAutoNum type="arabicPeriod"/>
              </a:pPr>
              <a:r>
                <a:rPr lang="en-US" altLang="en-US" sz="2400" b="1" dirty="0">
                  <a:solidFill>
                    <a:srgbClr val="703DFF"/>
                  </a:solidFill>
                  <a:latin typeface="Comic Sans MS" pitchFamily="66" charset="0"/>
                  <a:sym typeface="Symbol" pitchFamily="18" charset="2"/>
                </a:rPr>
                <a:t> C </a:t>
              </a:r>
              <a:r>
                <a:rPr lang="en-US" altLang="en-US" sz="2400" b="1" dirty="0">
                  <a:latin typeface="Comic Sans MS" pitchFamily="66" charset="0"/>
                  <a:sym typeface="Symbol" pitchFamily="18" charset="2"/>
                </a:rPr>
                <a:t></a:t>
              </a:r>
              <a:r>
                <a:rPr lang="en-US" altLang="en-US" sz="2400" b="1" dirty="0">
                  <a:solidFill>
                    <a:srgbClr val="703DFF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n-US" altLang="en-US" sz="2400" b="1" dirty="0">
                  <a:solidFill>
                    <a:srgbClr val="FF0000"/>
                  </a:solidFill>
                  <a:latin typeface="Comic Sans MS" pitchFamily="66" charset="0"/>
                  <a:sym typeface="Symbol" pitchFamily="18" charset="2"/>
                </a:rPr>
                <a:t> F</a:t>
              </a:r>
              <a:endParaRPr lang="en-US" altLang="en-US" sz="2400" dirty="0"/>
            </a:p>
            <a:p>
              <a:pPr marL="457200" indent="-457200">
                <a:spcBef>
                  <a:spcPct val="30000"/>
                </a:spcBef>
                <a:buFontTx/>
                <a:buAutoNum type="arabicPeriod"/>
              </a:pPr>
              <a:endParaRPr lang="en-US" altLang="en-US" b="1" dirty="0">
                <a:solidFill>
                  <a:srgbClr val="703DFF"/>
                </a:solidFill>
                <a:latin typeface="Comic Sans MS" pitchFamily="66" charset="0"/>
                <a:sym typeface="Symbol" pitchFamily="18" charset="2"/>
              </a:endParaRPr>
            </a:p>
          </p:txBody>
        </p:sp>
        <p:sp>
          <p:nvSpPr>
            <p:cNvPr id="13323" name="Line 814"/>
            <p:cNvSpPr>
              <a:spLocks noChangeShapeType="1"/>
            </p:cNvSpPr>
            <p:nvPr/>
          </p:nvSpPr>
          <p:spPr bwMode="auto">
            <a:xfrm>
              <a:off x="1680" y="1872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816"/>
            <p:cNvSpPr>
              <a:spLocks noChangeShapeType="1"/>
            </p:cNvSpPr>
            <p:nvPr/>
          </p:nvSpPr>
          <p:spPr bwMode="auto">
            <a:xfrm>
              <a:off x="1728" y="2160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818"/>
            <p:cNvSpPr>
              <a:spLocks noChangeShapeType="1"/>
            </p:cNvSpPr>
            <p:nvPr/>
          </p:nvSpPr>
          <p:spPr bwMode="auto">
            <a:xfrm>
              <a:off x="1680" y="2448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820"/>
            <p:cNvSpPr>
              <a:spLocks noChangeShapeType="1"/>
            </p:cNvSpPr>
            <p:nvPr/>
          </p:nvSpPr>
          <p:spPr bwMode="auto">
            <a:xfrm>
              <a:off x="1152" y="1872"/>
              <a:ext cx="2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822"/>
            <p:cNvSpPr>
              <a:spLocks noChangeShapeType="1"/>
            </p:cNvSpPr>
            <p:nvPr/>
          </p:nvSpPr>
          <p:spPr bwMode="auto">
            <a:xfrm>
              <a:off x="1152" y="2160"/>
              <a:ext cx="2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Line 824"/>
            <p:cNvSpPr>
              <a:spLocks noChangeShapeType="1"/>
            </p:cNvSpPr>
            <p:nvPr/>
          </p:nvSpPr>
          <p:spPr bwMode="auto">
            <a:xfrm>
              <a:off x="1152" y="2448"/>
              <a:ext cx="2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562</TotalTime>
  <Words>839</Words>
  <Application>Microsoft Office PowerPoint</Application>
  <PresentationFormat>On-screen Show (4:3)</PresentationFormat>
  <Paragraphs>247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Manasi</dc:creator>
  <cp:lastModifiedBy>rajni bala</cp:lastModifiedBy>
  <cp:revision>60</cp:revision>
  <dcterms:created xsi:type="dcterms:W3CDTF">2006-08-16T00:00:00Z</dcterms:created>
  <dcterms:modified xsi:type="dcterms:W3CDTF">2020-04-27T09:46:41Z</dcterms:modified>
</cp:coreProperties>
</file>